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7FBD-3481-43D7-82C9-7BC98AFA2BC8}" type="datetimeFigureOut">
              <a:rPr lang="hr-HR" smtClean="0"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CD49-37C3-4560-ACF4-7E0C9CC114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5000">
        <p:fade/>
      </p:transition>
    </mc:Choice>
    <mc:Fallback>
      <p:transition spd="med" advClick="0" advTm="3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7FBD-3481-43D7-82C9-7BC98AFA2BC8}" type="datetimeFigureOut">
              <a:rPr lang="hr-HR" smtClean="0"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CD49-37C3-4560-ACF4-7E0C9CC114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5000">
        <p:fade/>
      </p:transition>
    </mc:Choice>
    <mc:Fallback>
      <p:transition spd="med" advClick="0" advTm="3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7FBD-3481-43D7-82C9-7BC98AFA2BC8}" type="datetimeFigureOut">
              <a:rPr lang="hr-HR" smtClean="0"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CD49-37C3-4560-ACF4-7E0C9CC114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5000">
        <p:fade/>
      </p:transition>
    </mc:Choice>
    <mc:Fallback>
      <p:transition spd="med" advClick="0" advTm="3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7FBD-3481-43D7-82C9-7BC98AFA2BC8}" type="datetimeFigureOut">
              <a:rPr lang="hr-HR" smtClean="0"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CD49-37C3-4560-ACF4-7E0C9CC114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5000">
        <p:fade/>
      </p:transition>
    </mc:Choice>
    <mc:Fallback>
      <p:transition spd="med" advClick="0" advTm="3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7FBD-3481-43D7-82C9-7BC98AFA2BC8}" type="datetimeFigureOut">
              <a:rPr lang="hr-HR" smtClean="0"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CD49-37C3-4560-ACF4-7E0C9CC114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5000">
        <p:fade/>
      </p:transition>
    </mc:Choice>
    <mc:Fallback>
      <p:transition spd="med" advClick="0" advTm="3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7FBD-3481-43D7-82C9-7BC98AFA2BC8}" type="datetimeFigureOut">
              <a:rPr lang="hr-HR" smtClean="0"/>
              <a:t>18.11.2016.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CD49-37C3-4560-ACF4-7E0C9CC114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5000">
        <p:fade/>
      </p:transition>
    </mc:Choice>
    <mc:Fallback>
      <p:transition spd="med" advClick="0" advTm="3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7FBD-3481-43D7-82C9-7BC98AFA2BC8}" type="datetimeFigureOut">
              <a:rPr lang="hr-HR" smtClean="0"/>
              <a:t>18.11.2016.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CD49-37C3-4560-ACF4-7E0C9CC114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5000">
        <p:fade/>
      </p:transition>
    </mc:Choice>
    <mc:Fallback>
      <p:transition spd="med" advClick="0" advTm="3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7FBD-3481-43D7-82C9-7BC98AFA2BC8}" type="datetimeFigureOut">
              <a:rPr lang="hr-HR" smtClean="0"/>
              <a:t>18.11.2016.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CD49-37C3-4560-ACF4-7E0C9CC114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5000">
        <p:fade/>
      </p:transition>
    </mc:Choice>
    <mc:Fallback>
      <p:transition spd="med" advClick="0" advTm="3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7FBD-3481-43D7-82C9-7BC98AFA2BC8}" type="datetimeFigureOut">
              <a:rPr lang="hr-HR" smtClean="0"/>
              <a:t>18.11.2016.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CD49-37C3-4560-ACF4-7E0C9CC114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5000">
        <p:fade/>
      </p:transition>
    </mc:Choice>
    <mc:Fallback>
      <p:transition spd="med" advClick="0" advTm="3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7FBD-3481-43D7-82C9-7BC98AFA2BC8}" type="datetimeFigureOut">
              <a:rPr lang="hr-HR" smtClean="0"/>
              <a:t>18.11.2016.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CD49-37C3-4560-ACF4-7E0C9CC1141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5000">
        <p:fade/>
      </p:transition>
    </mc:Choice>
    <mc:Fallback>
      <p:transition spd="med" advClick="0" advTm="3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7FBD-3481-43D7-82C9-7BC98AFA2BC8}" type="datetimeFigureOut">
              <a:rPr lang="hr-HR" smtClean="0"/>
              <a:t>18.11.2016.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ACD49-37C3-4560-ACF4-7E0C9CC1141E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5000">
        <p:fade/>
      </p:transition>
    </mc:Choice>
    <mc:Fallback>
      <p:transition spd="med" advClick="0" advTm="3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4BACD49-37C3-4560-ACF4-7E0C9CC1141E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14E7FBD-3481-43D7-82C9-7BC98AFA2BC8}" type="datetimeFigureOut">
              <a:rPr lang="hr-HR" smtClean="0"/>
              <a:t>18.11.2016.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 advClick="0" advTm="35000">
        <p:fade/>
      </p:transition>
    </mc:Choice>
    <mc:Fallback>
      <p:transition spd="med" advClick="0" advTm="35000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0"/>
            <a:ext cx="6480720" cy="1656184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/>
              <a:t>Anketa o čitanju                                              u Srednjoj školi Petra Šegedina</a:t>
            </a:r>
            <a:endParaRPr lang="hr-HR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3528" y="4941168"/>
            <a:ext cx="8604448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AutoNum type="arabicPeriod"/>
            </a:pPr>
            <a:r>
              <a:rPr lang="hr-HR" sz="3200" b="1" dirty="0" smtClean="0"/>
              <a:t>Volite li čitati</a:t>
            </a:r>
          </a:p>
          <a:p>
            <a:pPr marL="514350" indent="-514350" algn="l">
              <a:buAutoNum type="alphaLcParenR"/>
            </a:pPr>
            <a:r>
              <a:rPr lang="hr-HR" sz="3200" dirty="0" smtClean="0"/>
              <a:t>volim					37	31	100	</a:t>
            </a:r>
          </a:p>
          <a:p>
            <a:pPr marL="514350" indent="-514350" algn="l">
              <a:buAutoNum type="alphaLcParenR"/>
            </a:pPr>
            <a:r>
              <a:rPr lang="hr-HR" sz="3200" dirty="0"/>
              <a:t>n</a:t>
            </a:r>
            <a:r>
              <a:rPr lang="hr-HR" sz="3200" dirty="0" smtClean="0"/>
              <a:t>e volim					30	25	-</a:t>
            </a:r>
          </a:p>
          <a:p>
            <a:pPr marL="514350" indent="-514350" algn="l">
              <a:buAutoNum type="alphaLcParenR"/>
            </a:pPr>
            <a:r>
              <a:rPr lang="hr-HR" sz="3200" dirty="0"/>
              <a:t>d</a:t>
            </a:r>
            <a:r>
              <a:rPr lang="hr-HR" sz="3200" dirty="0" smtClean="0"/>
              <a:t>ovoljno za osnove opće kulture	40	38	-</a:t>
            </a:r>
          </a:p>
          <a:p>
            <a:pPr algn="l"/>
            <a:endParaRPr lang="hr-HR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46306"/>
              </p:ext>
            </p:extLst>
          </p:nvPr>
        </p:nvGraphicFramePr>
        <p:xfrm>
          <a:off x="5364088" y="4570328"/>
          <a:ext cx="33843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125"/>
                <a:gridCol w="1128125"/>
                <a:gridCol w="1128125"/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gimnazija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HTT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nastavnici</a:t>
                      </a:r>
                      <a:endParaRPr lang="hr-H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Slikovni rezultat za čitan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88840"/>
            <a:ext cx="3908433" cy="2033289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372200" y="1844824"/>
            <a:ext cx="1440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g</a:t>
            </a:r>
            <a:r>
              <a:rPr lang="hr-HR" dirty="0" smtClean="0"/>
              <a:t>imnazija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/>
              <a:t>HTT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/>
              <a:t>njihovi nastavnici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4660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5000">
        <p:fade/>
      </p:transition>
    </mc:Choice>
    <mc:Fallback>
      <p:transition spd="med" advClick="0" advTm="3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496944" cy="640871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hr-HR" sz="2000" b="1" dirty="0"/>
              <a:t>2</a:t>
            </a:r>
            <a:r>
              <a:rPr lang="hr-HR" sz="2000" b="1" dirty="0" smtClean="0"/>
              <a:t>. </a:t>
            </a:r>
            <a:r>
              <a:rPr lang="hr-HR" sz="1600" b="1" dirty="0" smtClean="0"/>
              <a:t>Koliko </a:t>
            </a:r>
            <a:r>
              <a:rPr lang="hr-HR" sz="1600" b="1" dirty="0"/>
              <a:t>često </a:t>
            </a:r>
            <a:r>
              <a:rPr lang="hr-HR" sz="1600" b="1" dirty="0" smtClean="0"/>
              <a:t>čitate?</a:t>
            </a:r>
            <a:endParaRPr lang="hr-HR" sz="1600" dirty="0" smtClean="0"/>
          </a:p>
          <a:p>
            <a:pPr indent="-342900"/>
            <a:r>
              <a:rPr lang="hr-HR" sz="1600" dirty="0" smtClean="0"/>
              <a:t>svakodnevno</a:t>
            </a:r>
            <a:r>
              <a:rPr lang="hr-HR" sz="1600" dirty="0"/>
              <a:t>	</a:t>
            </a:r>
            <a:r>
              <a:rPr lang="hr-HR" sz="1600" dirty="0" smtClean="0"/>
              <a:t>				3	12	50</a:t>
            </a:r>
          </a:p>
          <a:p>
            <a:pPr indent="-342900"/>
            <a:r>
              <a:rPr lang="hr-HR" sz="1600" dirty="0" smtClean="0"/>
              <a:t>ponekad					42	31	33</a:t>
            </a:r>
          </a:p>
          <a:p>
            <a:pPr indent="-342900"/>
            <a:r>
              <a:rPr lang="hr-HR" sz="1600" dirty="0" smtClean="0"/>
              <a:t>rijetko						49	43	16</a:t>
            </a:r>
          </a:p>
          <a:p>
            <a:pPr indent="-342900"/>
            <a:r>
              <a:rPr lang="hr-HR" sz="1600" dirty="0" smtClean="0"/>
              <a:t>nikada						6	4	-</a:t>
            </a:r>
            <a:endParaRPr lang="hr-HR" sz="1600" dirty="0"/>
          </a:p>
          <a:p>
            <a:pPr marL="0" lvl="0" indent="0">
              <a:buNone/>
            </a:pPr>
            <a:r>
              <a:rPr lang="hr-HR" sz="1600" b="1" dirty="0" smtClean="0"/>
              <a:t>3. Zašto </a:t>
            </a:r>
            <a:r>
              <a:rPr lang="hr-HR" sz="1600" b="1" dirty="0"/>
              <a:t>čitate?</a:t>
            </a:r>
            <a:endParaRPr lang="hr-HR" sz="1600" dirty="0"/>
          </a:p>
          <a:p>
            <a:pPr lvl="0"/>
            <a:r>
              <a:rPr lang="hr-HR" sz="1600" dirty="0"/>
              <a:t>jer volim </a:t>
            </a:r>
            <a:r>
              <a:rPr lang="hr-HR" sz="1600" dirty="0" smtClean="0"/>
              <a:t>čitati					38	36	100</a:t>
            </a:r>
            <a:endParaRPr lang="hr-HR" sz="1600" dirty="0"/>
          </a:p>
          <a:p>
            <a:pPr lvl="0"/>
            <a:r>
              <a:rPr lang="hr-HR" sz="1600" dirty="0"/>
              <a:t>jer moram </a:t>
            </a:r>
            <a:r>
              <a:rPr lang="hr-HR" sz="1600" dirty="0" smtClean="0"/>
              <a:t>čitati					</a:t>
            </a:r>
            <a:r>
              <a:rPr lang="hr-HR" sz="1600" dirty="0" smtClean="0">
                <a:solidFill>
                  <a:srgbClr val="0070C0"/>
                </a:solidFill>
              </a:rPr>
              <a:t>55	51</a:t>
            </a:r>
            <a:r>
              <a:rPr lang="hr-HR" sz="1600" dirty="0" smtClean="0"/>
              <a:t>	11</a:t>
            </a:r>
            <a:endParaRPr lang="hr-HR" sz="1600" dirty="0"/>
          </a:p>
          <a:p>
            <a:pPr lvl="0"/>
            <a:r>
              <a:rPr lang="hr-HR" sz="1600" dirty="0"/>
              <a:t>uopće ne </a:t>
            </a:r>
            <a:r>
              <a:rPr lang="hr-HR" sz="1600" dirty="0" smtClean="0"/>
              <a:t>čitam					</a:t>
            </a:r>
            <a:r>
              <a:rPr lang="hr-HR" sz="1600" dirty="0" smtClean="0">
                <a:solidFill>
                  <a:srgbClr val="FF0000"/>
                </a:solidFill>
              </a:rPr>
              <a:t>8	10</a:t>
            </a:r>
            <a:r>
              <a:rPr lang="hr-HR" sz="1600" dirty="0" smtClean="0"/>
              <a:t>	-</a:t>
            </a:r>
            <a:endParaRPr lang="hr-HR" sz="1600" dirty="0"/>
          </a:p>
          <a:p>
            <a:pPr marL="0" lvl="0" indent="0">
              <a:buNone/>
            </a:pPr>
            <a:r>
              <a:rPr lang="hr-HR" sz="1600" b="1" dirty="0"/>
              <a:t>4</a:t>
            </a:r>
            <a:r>
              <a:rPr lang="hr-HR" sz="1600" b="1" dirty="0" smtClean="0"/>
              <a:t>. Čitanje</a:t>
            </a:r>
            <a:r>
              <a:rPr lang="hr-HR" sz="1600" b="1" dirty="0"/>
              <a:t>, na koje se sami odlučite, doživljavate kao:</a:t>
            </a:r>
            <a:endParaRPr lang="hr-HR" sz="1600" dirty="0"/>
          </a:p>
          <a:p>
            <a:pPr lvl="0"/>
            <a:r>
              <a:rPr lang="hr-HR" sz="1600" dirty="0"/>
              <a:t>opuštanje, </a:t>
            </a:r>
            <a:r>
              <a:rPr lang="hr-HR" sz="1600" dirty="0" smtClean="0"/>
              <a:t>razonodu				29	28	63</a:t>
            </a:r>
            <a:endParaRPr lang="hr-HR" sz="1600" dirty="0"/>
          </a:p>
          <a:p>
            <a:pPr lvl="0"/>
            <a:r>
              <a:rPr lang="hr-HR" sz="1600" dirty="0"/>
              <a:t>bijeg iz stavrnog </a:t>
            </a:r>
            <a:r>
              <a:rPr lang="hr-HR" sz="1600" dirty="0" smtClean="0"/>
              <a:t>života				24	26	22</a:t>
            </a:r>
            <a:endParaRPr lang="hr-HR" sz="1600" dirty="0"/>
          </a:p>
          <a:p>
            <a:pPr lvl="0"/>
            <a:r>
              <a:rPr lang="hr-HR" sz="1600" dirty="0"/>
              <a:t>priliku da saznam nešto </a:t>
            </a:r>
            <a:r>
              <a:rPr lang="hr-HR" sz="1600" dirty="0" smtClean="0"/>
              <a:t>novo				44	35	50</a:t>
            </a:r>
            <a:endParaRPr lang="hr-HR" sz="1600" dirty="0"/>
          </a:p>
          <a:p>
            <a:pPr lvl="0"/>
            <a:r>
              <a:rPr lang="hr-HR" sz="1600" dirty="0"/>
              <a:t>nešto drugo </a:t>
            </a:r>
            <a:r>
              <a:rPr lang="hr-HR" sz="1600" dirty="0" smtClean="0"/>
              <a:t>					6	5	-</a:t>
            </a:r>
            <a:endParaRPr lang="hr-HR" sz="1600" dirty="0"/>
          </a:p>
          <a:p>
            <a:pPr marL="0" lvl="0" indent="0">
              <a:buNone/>
            </a:pPr>
            <a:r>
              <a:rPr lang="hr-HR" sz="1600" b="1" dirty="0"/>
              <a:t>5</a:t>
            </a:r>
            <a:r>
              <a:rPr lang="hr-HR" sz="1600" b="1" dirty="0" smtClean="0"/>
              <a:t>. Kako </a:t>
            </a:r>
            <a:r>
              <a:rPr lang="hr-HR" sz="1600" b="1" dirty="0"/>
              <a:t>odlučujete koje ćete knjige čitati?</a:t>
            </a:r>
            <a:endParaRPr lang="hr-HR" sz="1600" dirty="0"/>
          </a:p>
          <a:p>
            <a:pPr lvl="0"/>
            <a:r>
              <a:rPr lang="hr-HR" sz="1600" dirty="0"/>
              <a:t>prema </a:t>
            </a:r>
            <a:r>
              <a:rPr lang="hr-HR" sz="1600" dirty="0" smtClean="0"/>
              <a:t>preporuci					42	25	61</a:t>
            </a:r>
            <a:endParaRPr lang="hr-HR" sz="1600" dirty="0"/>
          </a:p>
          <a:p>
            <a:pPr lvl="0"/>
            <a:r>
              <a:rPr lang="hr-HR" sz="1600" dirty="0"/>
              <a:t>prema </a:t>
            </a:r>
            <a:r>
              <a:rPr lang="hr-HR" sz="1600" dirty="0" smtClean="0"/>
              <a:t>naslovu					20	28	16</a:t>
            </a:r>
            <a:endParaRPr lang="hr-HR" sz="1600" dirty="0"/>
          </a:p>
          <a:p>
            <a:pPr lvl="0"/>
            <a:r>
              <a:rPr lang="hr-HR" sz="1600" dirty="0"/>
              <a:t>prema </a:t>
            </a:r>
            <a:r>
              <a:rPr lang="hr-HR" sz="1600" dirty="0" smtClean="0"/>
              <a:t>autoru					3	3	16</a:t>
            </a:r>
            <a:endParaRPr lang="hr-HR" sz="1600" dirty="0"/>
          </a:p>
          <a:p>
            <a:pPr lvl="0"/>
            <a:r>
              <a:rPr lang="hr-HR" sz="1600" dirty="0"/>
              <a:t>prema </a:t>
            </a:r>
            <a:r>
              <a:rPr lang="hr-HR" sz="1600" dirty="0" smtClean="0"/>
              <a:t>reklami					11	11	5</a:t>
            </a:r>
            <a:endParaRPr lang="hr-HR" sz="1600" dirty="0"/>
          </a:p>
          <a:p>
            <a:pPr lvl="0"/>
            <a:r>
              <a:rPr lang="hr-HR" sz="1600" dirty="0"/>
              <a:t>prema vrsti književnog </a:t>
            </a:r>
            <a:r>
              <a:rPr lang="hr-HR" sz="1600" dirty="0" smtClean="0"/>
              <a:t>djela				20	30	61</a:t>
            </a:r>
          </a:p>
          <a:p>
            <a:pPr marL="0" lvl="0" indent="0">
              <a:buNone/>
            </a:pPr>
            <a:r>
              <a:rPr lang="hr-HR" sz="1600" b="1" dirty="0"/>
              <a:t>6</a:t>
            </a:r>
            <a:r>
              <a:rPr lang="hr-HR" sz="1600" b="1" dirty="0" smtClean="0"/>
              <a:t>. Što </a:t>
            </a:r>
            <a:r>
              <a:rPr lang="hr-HR" sz="1600" b="1" dirty="0"/>
              <a:t>mislite o školskim lektirama?</a:t>
            </a:r>
            <a:endParaRPr lang="hr-HR" sz="1600" dirty="0"/>
          </a:p>
          <a:p>
            <a:pPr lvl="0"/>
            <a:r>
              <a:rPr lang="hr-HR" sz="1600" dirty="0"/>
              <a:t>većinom su </a:t>
            </a:r>
            <a:r>
              <a:rPr lang="hr-HR" sz="1600" dirty="0" smtClean="0"/>
              <a:t>zanimljive				21	15	27</a:t>
            </a:r>
            <a:endParaRPr lang="hr-HR" sz="1600" dirty="0"/>
          </a:p>
          <a:p>
            <a:pPr lvl="0"/>
            <a:r>
              <a:rPr lang="hr-HR" sz="1600" dirty="0"/>
              <a:t>većinom su </a:t>
            </a:r>
            <a:r>
              <a:rPr lang="hr-HR" sz="1600" dirty="0" smtClean="0"/>
              <a:t>dosadne				</a:t>
            </a:r>
            <a:r>
              <a:rPr lang="hr-HR" sz="1600" dirty="0" smtClean="0">
                <a:solidFill>
                  <a:srgbClr val="FF0000"/>
                </a:solidFill>
              </a:rPr>
              <a:t>61	66	50</a:t>
            </a:r>
            <a:endParaRPr lang="hr-HR" sz="1600" dirty="0">
              <a:solidFill>
                <a:srgbClr val="FF0000"/>
              </a:solidFill>
            </a:endParaRPr>
          </a:p>
          <a:p>
            <a:pPr lvl="0"/>
            <a:r>
              <a:rPr lang="hr-HR" sz="1600" dirty="0"/>
              <a:t>najčešće nisu primjerene učeničkom </a:t>
            </a:r>
            <a:r>
              <a:rPr lang="hr-HR" sz="1600" dirty="0" smtClean="0"/>
              <a:t>uzrastu		17	15	22</a:t>
            </a:r>
            <a:endParaRPr lang="hr-HR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062915"/>
              </p:ext>
            </p:extLst>
          </p:nvPr>
        </p:nvGraphicFramePr>
        <p:xfrm>
          <a:off x="5292080" y="188640"/>
          <a:ext cx="33843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125"/>
                <a:gridCol w="1128125"/>
                <a:gridCol w="1128125"/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gimnazija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HTT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nastavnici</a:t>
                      </a:r>
                      <a:endParaRPr lang="hr-H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Slikovni rezultat za čitanje knjig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20688"/>
            <a:ext cx="1656184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5851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5000">
        <p:fade/>
      </p:transition>
    </mc:Choice>
    <mc:Fallback>
      <p:transition spd="med" advClick="0" advTm="3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640960" cy="6669360"/>
          </a:xfrm>
        </p:spPr>
        <p:txBody>
          <a:bodyPr>
            <a:normAutofit fontScale="70000" lnSpcReduction="20000"/>
          </a:bodyPr>
          <a:lstStyle/>
          <a:p>
            <a:pPr lvl="0"/>
            <a:endParaRPr lang="hr-HR" sz="2000" b="1" dirty="0" smtClean="0"/>
          </a:p>
          <a:p>
            <a:pPr marL="114300" lvl="0" indent="0">
              <a:buNone/>
            </a:pPr>
            <a:r>
              <a:rPr lang="hr-HR" sz="2000" b="1" dirty="0" smtClean="0"/>
              <a:t>7. </a:t>
            </a:r>
            <a:r>
              <a:rPr lang="hr-HR" sz="2000" b="1" dirty="0"/>
              <a:t>Koje književne vrste volite čitati?</a:t>
            </a:r>
            <a:endParaRPr lang="hr-HR" sz="2000" dirty="0"/>
          </a:p>
          <a:p>
            <a:pPr lvl="0"/>
            <a:r>
              <a:rPr lang="hr-HR" sz="2000" dirty="0"/>
              <a:t>p</a:t>
            </a:r>
            <a:r>
              <a:rPr lang="hr-HR" sz="2000" dirty="0" smtClean="0"/>
              <a:t>jesme						9	3	5</a:t>
            </a:r>
            <a:endParaRPr lang="hr-HR" sz="2000" dirty="0"/>
          </a:p>
          <a:p>
            <a:pPr lvl="0"/>
            <a:r>
              <a:rPr lang="hr-HR" sz="2000" dirty="0"/>
              <a:t>p</a:t>
            </a:r>
            <a:r>
              <a:rPr lang="hr-HR" sz="2000" dirty="0" smtClean="0"/>
              <a:t>ripovijetke					18	12	27</a:t>
            </a:r>
            <a:endParaRPr lang="hr-HR" sz="2000" dirty="0"/>
          </a:p>
          <a:p>
            <a:pPr lvl="0"/>
            <a:r>
              <a:rPr lang="hr-HR" sz="2000" dirty="0"/>
              <a:t>r</a:t>
            </a:r>
            <a:r>
              <a:rPr lang="hr-HR" sz="2000" dirty="0" smtClean="0"/>
              <a:t>omane						62	64	94</a:t>
            </a:r>
            <a:endParaRPr lang="hr-HR" sz="2000" dirty="0"/>
          </a:p>
          <a:p>
            <a:pPr lvl="0"/>
            <a:r>
              <a:rPr lang="hr-HR" sz="2000" dirty="0"/>
              <a:t>b</a:t>
            </a:r>
            <a:r>
              <a:rPr lang="hr-HR" sz="2000" dirty="0" smtClean="0"/>
              <a:t>iografije					10	6	11</a:t>
            </a:r>
            <a:endParaRPr lang="hr-HR" sz="2000" dirty="0"/>
          </a:p>
          <a:p>
            <a:pPr lvl="0"/>
            <a:r>
              <a:rPr lang="hr-HR" sz="2000" dirty="0"/>
              <a:t>nešto drugo 	</a:t>
            </a:r>
            <a:r>
              <a:rPr lang="hr-HR" sz="2000" dirty="0" smtClean="0"/>
              <a:t>				8	8	16</a:t>
            </a:r>
          </a:p>
          <a:p>
            <a:pPr marL="114300" lvl="0" indent="0">
              <a:buNone/>
            </a:pPr>
            <a:r>
              <a:rPr lang="hr-HR" sz="2000" b="1" dirty="0"/>
              <a:t>8</a:t>
            </a:r>
            <a:r>
              <a:rPr lang="hr-HR" sz="2000" b="1" dirty="0" smtClean="0"/>
              <a:t>. Preporučujete </a:t>
            </a:r>
            <a:r>
              <a:rPr lang="hr-HR" sz="2000" b="1" dirty="0"/>
              <a:t>li knjige drugima?</a:t>
            </a:r>
            <a:endParaRPr lang="hr-HR" sz="2000" dirty="0"/>
          </a:p>
          <a:p>
            <a:pPr lvl="0"/>
            <a:r>
              <a:rPr lang="hr-HR" sz="2000" dirty="0"/>
              <a:t>č</a:t>
            </a:r>
            <a:r>
              <a:rPr lang="hr-HR" sz="2000" dirty="0" smtClean="0"/>
              <a:t>esto						6	2	33</a:t>
            </a:r>
            <a:endParaRPr lang="hr-HR" sz="2000" dirty="0"/>
          </a:p>
          <a:p>
            <a:pPr lvl="0"/>
            <a:r>
              <a:rPr lang="hr-HR" sz="2000" dirty="0"/>
              <a:t>p</a:t>
            </a:r>
            <a:r>
              <a:rPr lang="hr-HR" sz="2000" dirty="0" smtClean="0"/>
              <a:t>onekad					53	53	66</a:t>
            </a:r>
            <a:endParaRPr lang="hr-HR" sz="2000" dirty="0"/>
          </a:p>
          <a:p>
            <a:pPr lvl="0"/>
            <a:r>
              <a:rPr lang="hr-HR" sz="2000" dirty="0"/>
              <a:t>n</a:t>
            </a:r>
            <a:r>
              <a:rPr lang="hr-HR" sz="2000" dirty="0" smtClean="0"/>
              <a:t>ikada						39	39	-</a:t>
            </a:r>
          </a:p>
          <a:p>
            <a:pPr marL="114300" lvl="0" indent="0">
              <a:buNone/>
            </a:pPr>
            <a:r>
              <a:rPr lang="hr-HR" sz="2000" b="1" dirty="0" smtClean="0"/>
              <a:t>9. Koje </a:t>
            </a:r>
            <a:r>
              <a:rPr lang="hr-HR" sz="2000" b="1" dirty="0"/>
              <a:t>su vam knjige najinteresantnije?</a:t>
            </a:r>
            <a:endParaRPr lang="hr-HR" sz="2000" dirty="0"/>
          </a:p>
          <a:p>
            <a:pPr lvl="0"/>
            <a:r>
              <a:rPr lang="hr-HR" sz="2000" dirty="0" smtClean="0"/>
              <a:t>ljubavne				   	31	33	27	</a:t>
            </a:r>
            <a:endParaRPr lang="hr-HR" sz="2000" dirty="0"/>
          </a:p>
          <a:p>
            <a:pPr lvl="0"/>
            <a:r>
              <a:rPr lang="hr-HR" sz="2000" dirty="0" smtClean="0"/>
              <a:t>pustolovne					25	37	27</a:t>
            </a:r>
            <a:endParaRPr lang="hr-HR" sz="2000" dirty="0"/>
          </a:p>
          <a:p>
            <a:pPr lvl="0"/>
            <a:r>
              <a:rPr lang="hr-HR" sz="2000" dirty="0" smtClean="0"/>
              <a:t>povijesne					12	6	22</a:t>
            </a:r>
            <a:endParaRPr lang="hr-HR" sz="2000" dirty="0"/>
          </a:p>
          <a:p>
            <a:pPr lvl="0"/>
            <a:r>
              <a:rPr lang="hr-HR" sz="2000" dirty="0" smtClean="0"/>
              <a:t>kriminalističke					31	33	50</a:t>
            </a:r>
            <a:endParaRPr lang="hr-HR" sz="2000" dirty="0"/>
          </a:p>
          <a:p>
            <a:pPr lvl="0"/>
            <a:r>
              <a:rPr lang="hr-HR" sz="2000" dirty="0"/>
              <a:t>znanstveno </a:t>
            </a:r>
            <a:r>
              <a:rPr lang="hr-HR" sz="2000" dirty="0" smtClean="0"/>
              <a:t>fantastične				18	18	11</a:t>
            </a:r>
            <a:endParaRPr lang="hr-HR" sz="2000" dirty="0"/>
          </a:p>
          <a:p>
            <a:pPr lvl="0"/>
            <a:r>
              <a:rPr lang="hr-HR" sz="2000" dirty="0"/>
              <a:t>neke druge </a:t>
            </a:r>
            <a:r>
              <a:rPr lang="hr-HR" sz="2000" dirty="0" smtClean="0"/>
              <a:t>					3	4	11</a:t>
            </a:r>
          </a:p>
          <a:p>
            <a:pPr marL="114300" lvl="0" indent="0">
              <a:buNone/>
            </a:pPr>
            <a:r>
              <a:rPr lang="hr-HR" sz="2000" b="1" dirty="0" smtClean="0"/>
              <a:t>10.  Gdje </a:t>
            </a:r>
            <a:r>
              <a:rPr lang="hr-HR" sz="2000" b="1" dirty="0"/>
              <a:t>najviše volite čitati?</a:t>
            </a:r>
            <a:endParaRPr lang="hr-HR" sz="2000" dirty="0"/>
          </a:p>
          <a:p>
            <a:pPr lvl="0"/>
            <a:r>
              <a:rPr lang="hr-HR" sz="2000" dirty="0"/>
              <a:t>na </a:t>
            </a:r>
            <a:r>
              <a:rPr lang="hr-HR" sz="2000" dirty="0" smtClean="0"/>
              <a:t>plaži						12	6	16</a:t>
            </a:r>
            <a:endParaRPr lang="hr-HR" sz="2000" dirty="0"/>
          </a:p>
          <a:p>
            <a:pPr lvl="0"/>
            <a:r>
              <a:rPr lang="hr-HR" sz="2000" dirty="0"/>
              <a:t>u </a:t>
            </a:r>
            <a:r>
              <a:rPr lang="hr-HR" sz="2000" dirty="0" smtClean="0"/>
              <a:t>knjižnici					</a:t>
            </a:r>
            <a:r>
              <a:rPr lang="hr-HR" sz="2000" dirty="0" smtClean="0">
                <a:solidFill>
                  <a:srgbClr val="FF0000"/>
                </a:solidFill>
              </a:rPr>
              <a:t>2	1	-</a:t>
            </a:r>
            <a:endParaRPr lang="hr-HR" sz="2000" dirty="0">
              <a:solidFill>
                <a:srgbClr val="FF0000"/>
              </a:solidFill>
            </a:endParaRPr>
          </a:p>
          <a:p>
            <a:pPr lvl="0"/>
            <a:r>
              <a:rPr lang="hr-HR" sz="2000" dirty="0"/>
              <a:t>kod </a:t>
            </a:r>
            <a:r>
              <a:rPr lang="hr-HR" sz="2000" dirty="0" smtClean="0"/>
              <a:t>kuće					72	76	94</a:t>
            </a:r>
            <a:endParaRPr lang="hr-HR" sz="2000" dirty="0"/>
          </a:p>
          <a:p>
            <a:pPr lvl="0"/>
            <a:r>
              <a:rPr lang="hr-HR" sz="2000" dirty="0"/>
              <a:t>na </a:t>
            </a:r>
            <a:r>
              <a:rPr lang="hr-HR" sz="2000" dirty="0" smtClean="0"/>
              <a:t>putovanju					15	3	-</a:t>
            </a:r>
            <a:endParaRPr lang="hr-HR" sz="2000" dirty="0"/>
          </a:p>
          <a:p>
            <a:pPr lvl="0"/>
            <a:r>
              <a:rPr lang="hr-HR" sz="2000" dirty="0"/>
              <a:t>na nekom drugom mjestu </a:t>
            </a:r>
            <a:r>
              <a:rPr lang="hr-HR" sz="2000" dirty="0" smtClean="0"/>
              <a:t> 				3	10	-</a:t>
            </a:r>
            <a:endParaRPr lang="hr-HR" sz="2000" dirty="0"/>
          </a:p>
          <a:p>
            <a:pPr marL="297180" lvl="1" indent="0">
              <a:buNone/>
            </a:pPr>
            <a:r>
              <a:rPr lang="hr-HR" sz="2100" b="1" dirty="0" smtClean="0"/>
              <a:t>11. Koje </a:t>
            </a:r>
            <a:r>
              <a:rPr lang="hr-HR" sz="2100" b="1" dirty="0"/>
              <a:t>autore volite čitati?</a:t>
            </a:r>
            <a:endParaRPr lang="hr-HR" sz="2100" dirty="0"/>
          </a:p>
          <a:p>
            <a:pPr lvl="0"/>
            <a:r>
              <a:rPr lang="hr-HR" sz="2000" dirty="0" smtClean="0"/>
              <a:t>domaće					</a:t>
            </a:r>
            <a:r>
              <a:rPr lang="hr-HR" sz="2000" dirty="0" smtClean="0">
                <a:solidFill>
                  <a:srgbClr val="FF0000"/>
                </a:solidFill>
              </a:rPr>
              <a:t>5	9	-</a:t>
            </a:r>
            <a:endParaRPr lang="hr-HR" sz="2000" dirty="0">
              <a:solidFill>
                <a:srgbClr val="FF0000"/>
              </a:solidFill>
            </a:endParaRPr>
          </a:p>
          <a:p>
            <a:pPr lvl="0"/>
            <a:r>
              <a:rPr lang="hr-HR" sz="2000" dirty="0" smtClean="0"/>
              <a:t>strane						30	25	38</a:t>
            </a:r>
            <a:endParaRPr lang="hr-HR" sz="2000" dirty="0"/>
          </a:p>
          <a:p>
            <a:pPr lvl="0"/>
            <a:r>
              <a:rPr lang="hr-HR" sz="2000" dirty="0" smtClean="0"/>
              <a:t>oboje						15	24	22</a:t>
            </a:r>
            <a:endParaRPr lang="hr-HR" sz="2000" dirty="0"/>
          </a:p>
          <a:p>
            <a:pPr lvl="0"/>
            <a:r>
              <a:rPr lang="hr-HR" sz="2000" dirty="0"/>
              <a:t>dobitnike prestižnih književnih nagrada i </a:t>
            </a:r>
            <a:r>
              <a:rPr lang="hr-HR" sz="2000" dirty="0" smtClean="0"/>
              <a:t>priznanja		11	2	5</a:t>
            </a:r>
            <a:endParaRPr lang="hr-HR" sz="2000" dirty="0"/>
          </a:p>
          <a:p>
            <a:pPr lvl="0"/>
            <a:r>
              <a:rPr lang="hr-HR" sz="2000" dirty="0"/>
              <a:t>nije mi </a:t>
            </a:r>
            <a:r>
              <a:rPr lang="hr-HR" sz="2000" dirty="0" smtClean="0"/>
              <a:t>bitno					35	35	33</a:t>
            </a:r>
            <a:endParaRPr lang="hr-HR" sz="2000" dirty="0"/>
          </a:p>
          <a:p>
            <a:pPr marL="0" lvl="0" indent="0">
              <a:buNone/>
            </a:pPr>
            <a:endParaRPr lang="hr-HR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100115"/>
              </p:ext>
            </p:extLst>
          </p:nvPr>
        </p:nvGraphicFramePr>
        <p:xfrm>
          <a:off x="5292080" y="188640"/>
          <a:ext cx="33843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125"/>
                <a:gridCol w="1128125"/>
                <a:gridCol w="1128125"/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gimnazija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HTT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nastavnici</a:t>
                      </a:r>
                      <a:endParaRPr lang="hr-H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Slikovni rezultat za čitanje online knjig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933056"/>
            <a:ext cx="1455420" cy="1455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8683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5000">
        <p:fade/>
      </p:transition>
    </mc:Choice>
    <mc:Fallback>
      <p:transition spd="med" advClick="0" advTm="3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496944" cy="6408712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endParaRPr lang="hr-HR" sz="2000" b="1" dirty="0" smtClean="0"/>
          </a:p>
          <a:p>
            <a:pPr marL="0" lvl="0" indent="0">
              <a:buNone/>
            </a:pPr>
            <a:r>
              <a:rPr lang="hr-HR" sz="2000" b="1" dirty="0" smtClean="0"/>
              <a:t>12. Smatrate </a:t>
            </a:r>
            <a:r>
              <a:rPr lang="hr-HR" sz="2000" b="1" dirty="0"/>
              <a:t>li svoje čitateljske navike dobrima?</a:t>
            </a:r>
            <a:endParaRPr lang="hr-HR" sz="2000" dirty="0"/>
          </a:p>
          <a:p>
            <a:pPr lvl="0"/>
            <a:r>
              <a:rPr lang="hr-HR" sz="2000" dirty="0" smtClean="0"/>
              <a:t>da						20	20	16</a:t>
            </a:r>
            <a:endParaRPr lang="hr-HR" sz="2000" dirty="0"/>
          </a:p>
          <a:p>
            <a:pPr lvl="0"/>
            <a:r>
              <a:rPr lang="hr-HR" sz="2000" dirty="0"/>
              <a:t>ne </a:t>
            </a:r>
            <a:r>
              <a:rPr lang="hr-HR" sz="2000" dirty="0" smtClean="0"/>
              <a:t>						31	24	5</a:t>
            </a:r>
            <a:endParaRPr lang="hr-HR" sz="2000" dirty="0"/>
          </a:p>
          <a:p>
            <a:pPr lvl="0"/>
            <a:r>
              <a:rPr lang="hr-HR" sz="2000" dirty="0"/>
              <a:t>ne razmišljam o </a:t>
            </a:r>
            <a:r>
              <a:rPr lang="hr-HR" sz="2000" dirty="0" smtClean="0"/>
              <a:t>tome				45	48	72</a:t>
            </a:r>
            <a:endParaRPr lang="hr-HR" sz="2000" dirty="0"/>
          </a:p>
          <a:p>
            <a:pPr marL="0" lvl="0" indent="0">
              <a:buNone/>
            </a:pPr>
            <a:r>
              <a:rPr lang="hr-HR" sz="2000" b="1" dirty="0" smtClean="0"/>
              <a:t>13. Koliko </a:t>
            </a:r>
            <a:r>
              <a:rPr lang="hr-HR" sz="2000" b="1" dirty="0"/>
              <a:t>često posjećujete školsku knjižnicu?</a:t>
            </a:r>
            <a:endParaRPr lang="hr-HR" sz="2000" dirty="0"/>
          </a:p>
          <a:p>
            <a:pPr lvl="0"/>
            <a:r>
              <a:rPr lang="hr-HR" sz="2000" dirty="0" smtClean="0"/>
              <a:t>često						5	6	11</a:t>
            </a:r>
            <a:endParaRPr lang="hr-HR" sz="2000" dirty="0"/>
          </a:p>
          <a:p>
            <a:pPr lvl="0"/>
            <a:r>
              <a:rPr lang="hr-HR" sz="2000" dirty="0" smtClean="0"/>
              <a:t>povremeno					17	8	38</a:t>
            </a:r>
            <a:endParaRPr lang="hr-HR" sz="2000" dirty="0"/>
          </a:p>
          <a:p>
            <a:pPr lvl="0"/>
            <a:r>
              <a:rPr lang="hr-HR" sz="2000" dirty="0" smtClean="0"/>
              <a:t>rijetko						54	47	33</a:t>
            </a:r>
            <a:endParaRPr lang="hr-HR" sz="2000" dirty="0"/>
          </a:p>
          <a:p>
            <a:pPr lvl="0"/>
            <a:r>
              <a:rPr lang="hr-HR" sz="2000" dirty="0" smtClean="0"/>
              <a:t>nikad						</a:t>
            </a:r>
            <a:r>
              <a:rPr lang="hr-HR" sz="2000" dirty="0" smtClean="0">
                <a:solidFill>
                  <a:srgbClr val="FF0000"/>
                </a:solidFill>
              </a:rPr>
              <a:t>20	31	11</a:t>
            </a:r>
            <a:r>
              <a:rPr lang="hr-HR" sz="2000" dirty="0" smtClean="0"/>
              <a:t>	</a:t>
            </a:r>
            <a:endParaRPr lang="hr-HR" sz="2000" dirty="0"/>
          </a:p>
          <a:p>
            <a:pPr marL="0" lvl="0" indent="0">
              <a:buNone/>
            </a:pPr>
            <a:r>
              <a:rPr lang="hr-HR" sz="2000" b="1" dirty="0" smtClean="0"/>
              <a:t>14. Koliko </a:t>
            </a:r>
            <a:r>
              <a:rPr lang="hr-HR" sz="2000" b="1" dirty="0"/>
              <a:t>vremena tjedno provedete čitajući?</a:t>
            </a:r>
            <a:endParaRPr lang="hr-HR" sz="2000" dirty="0"/>
          </a:p>
          <a:p>
            <a:pPr lvl="0"/>
            <a:r>
              <a:rPr lang="hr-HR" sz="2000" dirty="0"/>
              <a:t>1 sat </a:t>
            </a:r>
            <a:r>
              <a:rPr lang="hr-HR" sz="2000" dirty="0" smtClean="0"/>
              <a:t>dnevno					12	19	27</a:t>
            </a:r>
            <a:endParaRPr lang="hr-HR" sz="2000" dirty="0"/>
          </a:p>
          <a:p>
            <a:pPr lvl="0"/>
            <a:r>
              <a:rPr lang="hr-HR" sz="2000" dirty="0"/>
              <a:t>1 sat </a:t>
            </a:r>
            <a:r>
              <a:rPr lang="hr-HR" sz="2000" dirty="0" smtClean="0"/>
              <a:t>tjedno					52	33	33</a:t>
            </a:r>
            <a:endParaRPr lang="hr-HR" sz="2000" dirty="0"/>
          </a:p>
          <a:p>
            <a:pPr lvl="0"/>
            <a:r>
              <a:rPr lang="hr-HR" sz="2000" dirty="0"/>
              <a:t>više od 7 sati </a:t>
            </a:r>
            <a:r>
              <a:rPr lang="hr-HR" sz="2000" dirty="0" smtClean="0"/>
              <a:t>tjedno					3	7	33</a:t>
            </a:r>
            <a:endParaRPr lang="hr-HR" sz="2000" dirty="0"/>
          </a:p>
          <a:p>
            <a:pPr lvl="0"/>
            <a:r>
              <a:rPr lang="hr-HR" sz="2000" dirty="0"/>
              <a:t>ne </a:t>
            </a:r>
            <a:r>
              <a:rPr lang="hr-HR" sz="2000" dirty="0" smtClean="0"/>
              <a:t>čitam					</a:t>
            </a:r>
            <a:r>
              <a:rPr lang="hr-HR" sz="2000" dirty="0" smtClean="0">
                <a:solidFill>
                  <a:srgbClr val="FF0000"/>
                </a:solidFill>
              </a:rPr>
              <a:t>36	31</a:t>
            </a:r>
            <a:r>
              <a:rPr lang="hr-HR" sz="2000" dirty="0" smtClean="0"/>
              <a:t>	-</a:t>
            </a:r>
            <a:endParaRPr lang="hr-HR" sz="2000" dirty="0"/>
          </a:p>
          <a:p>
            <a:pPr marL="0" lvl="0" indent="0">
              <a:buNone/>
            </a:pPr>
            <a:r>
              <a:rPr lang="hr-HR" sz="2000" b="1" dirty="0" smtClean="0"/>
              <a:t>15. Koliko </a:t>
            </a:r>
            <a:r>
              <a:rPr lang="hr-HR" sz="2000" b="1" dirty="0"/>
              <a:t>ste knjiga pročitali u proteklih godinu dana?</a:t>
            </a:r>
            <a:endParaRPr lang="hr-HR" sz="2000" dirty="0"/>
          </a:p>
          <a:p>
            <a:pPr lvl="0"/>
            <a:r>
              <a:rPr lang="hr-HR" sz="2000" dirty="0" smtClean="0"/>
              <a:t>0					</a:t>
            </a:r>
            <a:r>
              <a:rPr lang="hr-HR" sz="2000" dirty="0" smtClean="0">
                <a:solidFill>
                  <a:srgbClr val="FF0000"/>
                </a:solidFill>
              </a:rPr>
              <a:t>	5	17</a:t>
            </a:r>
            <a:r>
              <a:rPr lang="hr-HR" sz="2000" dirty="0" smtClean="0"/>
              <a:t>	</a:t>
            </a:r>
            <a:r>
              <a:rPr lang="hr-HR" sz="2000" dirty="0"/>
              <a:t>-</a:t>
            </a:r>
          </a:p>
          <a:p>
            <a:pPr lvl="0"/>
            <a:r>
              <a:rPr lang="hr-HR" sz="2000" dirty="0" smtClean="0"/>
              <a:t>1-5						60	48	50</a:t>
            </a:r>
            <a:endParaRPr lang="hr-HR" sz="2000" dirty="0"/>
          </a:p>
          <a:p>
            <a:pPr lvl="0"/>
            <a:r>
              <a:rPr lang="hr-HR" sz="2000" dirty="0" smtClean="0"/>
              <a:t>6-10						27	12	16</a:t>
            </a:r>
            <a:endParaRPr lang="hr-HR" sz="2000" dirty="0"/>
          </a:p>
          <a:p>
            <a:pPr lvl="0"/>
            <a:r>
              <a:rPr lang="hr-HR" sz="2000" dirty="0"/>
              <a:t>više od </a:t>
            </a:r>
            <a:r>
              <a:rPr lang="hr-HR" sz="2000" dirty="0" smtClean="0"/>
              <a:t>10					6	16	16</a:t>
            </a:r>
            <a:endParaRPr lang="hr-HR" sz="2000" dirty="0"/>
          </a:p>
          <a:p>
            <a:pPr marL="0" lvl="0" indent="0">
              <a:buNone/>
            </a:pPr>
            <a:r>
              <a:rPr lang="hr-HR" sz="2000" b="1" dirty="0" smtClean="0"/>
              <a:t>16.  </a:t>
            </a:r>
            <a:r>
              <a:rPr lang="hr-HR" sz="2000" b="1" dirty="0"/>
              <a:t>Smatrate li čitanje važnim?</a:t>
            </a:r>
            <a:endParaRPr lang="hr-HR" sz="2000" dirty="0"/>
          </a:p>
          <a:p>
            <a:r>
              <a:rPr lang="hr-HR" sz="2000" dirty="0"/>
              <a:t>DA  </a:t>
            </a:r>
            <a:r>
              <a:rPr lang="hr-HR" sz="2000" dirty="0" smtClean="0"/>
              <a:t>						90	82	100</a:t>
            </a:r>
            <a:endParaRPr lang="hr-HR" sz="2000" dirty="0"/>
          </a:p>
          <a:p>
            <a:r>
              <a:rPr lang="hr-HR" sz="2000" dirty="0" smtClean="0"/>
              <a:t> NE						10	18	-				</a:t>
            </a:r>
            <a:endParaRPr lang="hr-HR" sz="2000" dirty="0"/>
          </a:p>
          <a:p>
            <a:pPr marL="0" lvl="0" indent="0">
              <a:buNone/>
            </a:pPr>
            <a:r>
              <a:rPr lang="hr-HR" sz="2000" b="1" dirty="0" smtClean="0"/>
              <a:t>17. </a:t>
            </a:r>
            <a:r>
              <a:rPr lang="hr-HR" sz="2000" dirty="0" smtClean="0"/>
              <a:t> </a:t>
            </a:r>
            <a:r>
              <a:rPr lang="hr-HR" sz="2000" b="1" dirty="0"/>
              <a:t>Želite li poboljšati svoje čitateljske  navike?</a:t>
            </a:r>
            <a:endParaRPr lang="hr-HR" sz="2000" dirty="0"/>
          </a:p>
          <a:p>
            <a:r>
              <a:rPr lang="hr-HR" sz="2000" dirty="0" smtClean="0"/>
              <a:t>DA						75	62	77	   </a:t>
            </a:r>
          </a:p>
          <a:p>
            <a:r>
              <a:rPr lang="hr-HR" sz="2000" dirty="0" smtClean="0"/>
              <a:t>NE						25	38	16</a:t>
            </a:r>
            <a:endParaRPr lang="hr-HR" sz="2000" dirty="0"/>
          </a:p>
          <a:p>
            <a:pPr marL="114300" indent="0">
              <a:buNone/>
            </a:pPr>
            <a:r>
              <a:rPr lang="hr-HR" sz="2000" dirty="0"/>
              <a:t> </a:t>
            </a:r>
          </a:p>
          <a:p>
            <a:pPr marL="0" lvl="0" indent="0">
              <a:buNone/>
            </a:pPr>
            <a:endParaRPr lang="hr-HR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537730"/>
              </p:ext>
            </p:extLst>
          </p:nvPr>
        </p:nvGraphicFramePr>
        <p:xfrm>
          <a:off x="5292080" y="188640"/>
          <a:ext cx="33843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125"/>
                <a:gridCol w="1128125"/>
                <a:gridCol w="1128125"/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gimnazija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HTT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nastavnici</a:t>
                      </a:r>
                      <a:endParaRPr lang="hr-H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Slikovni rezultat za read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251534"/>
            <a:ext cx="1889760" cy="14185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9390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5000">
        <p:fade/>
      </p:transition>
    </mc:Choice>
    <mc:Fallback>
      <p:transition spd="med" advClick="0" advTm="3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7776864" cy="5544616"/>
          </a:xfrm>
        </p:spPr>
        <p:txBody>
          <a:bodyPr>
            <a:normAutofit/>
          </a:bodyPr>
          <a:lstStyle/>
          <a:p>
            <a:r>
              <a:rPr lang="hr-HR" sz="1500" dirty="0" smtClean="0"/>
              <a:t>1.- </a:t>
            </a:r>
            <a:r>
              <a:rPr lang="hr-HR" sz="1500" dirty="0"/>
              <a:t>u</a:t>
            </a:r>
            <a:r>
              <a:rPr lang="hr-HR" sz="1500" dirty="0" smtClean="0"/>
              <a:t>čenici  nešto malo više vole, negoli ne vole čitati, čitaju najviše zbog opće kulture,  nastavnici vole čitati</a:t>
            </a:r>
          </a:p>
          <a:p>
            <a:r>
              <a:rPr lang="hr-HR" sz="1500" dirty="0" smtClean="0"/>
              <a:t>2. - nastavnici čitaju svakodnevno i ponekad, učenici ponekad i rijetko</a:t>
            </a:r>
          </a:p>
          <a:p>
            <a:r>
              <a:rPr lang="hr-HR" sz="1500" dirty="0" smtClean="0"/>
              <a:t>3. - </a:t>
            </a:r>
            <a:r>
              <a:rPr lang="hr-HR" sz="1500" dirty="0" smtClean="0">
                <a:solidFill>
                  <a:srgbClr val="FF0000"/>
                </a:solidFill>
              </a:rPr>
              <a:t>učenici najčešće čitaju jer moraju, a nastavnici jer vole čitati</a:t>
            </a:r>
          </a:p>
          <a:p>
            <a:r>
              <a:rPr lang="hr-HR" sz="1500" dirty="0" smtClean="0"/>
              <a:t>4.- učenici čitaju najviše da bi saznali nešto novo, a nastavnicima je čitanje najčešće opuštanje i razonoda</a:t>
            </a:r>
          </a:p>
          <a:p>
            <a:r>
              <a:rPr lang="hr-HR" sz="1500" dirty="0" smtClean="0"/>
              <a:t>5.- nastavnici i učenici se  za knjige odlučuju prema preporuci i  vrsti književnog djela</a:t>
            </a:r>
          </a:p>
          <a:p>
            <a:r>
              <a:rPr lang="hr-HR" sz="1500" dirty="0" smtClean="0">
                <a:solidFill>
                  <a:srgbClr val="FF0000"/>
                </a:solidFill>
              </a:rPr>
              <a:t>6. – i učenici i nastavnici smatraju da su lektire većinom dosadne</a:t>
            </a:r>
          </a:p>
          <a:p>
            <a:r>
              <a:rPr lang="hr-HR" sz="1500" dirty="0" smtClean="0"/>
              <a:t>7. – najviše se čitaju romani i pripovijetke, najmanje poezija</a:t>
            </a:r>
          </a:p>
          <a:p>
            <a:r>
              <a:rPr lang="hr-HR" sz="1500" dirty="0" smtClean="0"/>
              <a:t>8. -  nastavnici često preporučuju knjige, učenici rjeđe</a:t>
            </a:r>
          </a:p>
          <a:p>
            <a:r>
              <a:rPr lang="hr-HR" sz="1500" dirty="0" smtClean="0"/>
              <a:t>9.-  najčešće se čitaju kriminalističke, ljubavne  pa pustolovne knige</a:t>
            </a:r>
          </a:p>
          <a:p>
            <a:r>
              <a:rPr lang="hr-HR" sz="1500" dirty="0" smtClean="0"/>
              <a:t>10. -  najviše se čita kod kuće, na putovanju, a nastavnici vole čitati  i na plaži</a:t>
            </a:r>
          </a:p>
          <a:p>
            <a:r>
              <a:rPr lang="hr-HR" sz="1500" dirty="0" smtClean="0"/>
              <a:t>11. – ni učenicima ni nastavnicima nije presudno čitaju li domaćeg ili stranog pisca, ali se ipak više čitaju strani pisci, </a:t>
            </a:r>
            <a:r>
              <a:rPr lang="hr-HR" sz="1500" dirty="0" smtClean="0">
                <a:solidFill>
                  <a:srgbClr val="FF0000"/>
                </a:solidFill>
              </a:rPr>
              <a:t>najmanje su zanimljivi domaći pisci</a:t>
            </a:r>
          </a:p>
          <a:p>
            <a:r>
              <a:rPr lang="hr-HR" sz="1500" dirty="0" smtClean="0"/>
              <a:t>12 – </a:t>
            </a:r>
            <a:r>
              <a:rPr lang="hr-HR" sz="1500" dirty="0" smtClean="0">
                <a:solidFill>
                  <a:srgbClr val="FF0000"/>
                </a:solidFill>
              </a:rPr>
              <a:t>ni učenici ni nastavnici  ne razmišljaju o svojim čitateljskim navikama, nastavnici smatraju da su im čitateljske navike dobre, a  učenici su svjesni da nemaju dobre čitateljske navike</a:t>
            </a:r>
          </a:p>
          <a:p>
            <a:r>
              <a:rPr lang="hr-HR" sz="1500" dirty="0" smtClean="0"/>
              <a:t>13. -  </a:t>
            </a:r>
            <a:r>
              <a:rPr lang="hr-HR" sz="1500" dirty="0" smtClean="0">
                <a:solidFill>
                  <a:srgbClr val="FF0000"/>
                </a:solidFill>
              </a:rPr>
              <a:t>učenici školsku knjižnicu posjećuju rijetko i nikad, nastavnici  povremeno i rijetko </a:t>
            </a:r>
          </a:p>
          <a:p>
            <a:endParaRPr lang="hr-HR" sz="1500" dirty="0"/>
          </a:p>
        </p:txBody>
      </p:sp>
      <p:pic>
        <p:nvPicPr>
          <p:cNvPr id="4" name="Picture 3" descr="Slikovni rezultat za čitanje knjig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708920"/>
            <a:ext cx="1594485" cy="119443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55576" y="5486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Zaključak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584829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5000">
        <p:fade/>
      </p:transition>
    </mc:Choice>
    <mc:Fallback>
      <p:transition spd="med" advClick="0" advTm="3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7620000" cy="5904656"/>
          </a:xfrm>
        </p:spPr>
        <p:txBody>
          <a:bodyPr>
            <a:normAutofit/>
          </a:bodyPr>
          <a:lstStyle/>
          <a:p>
            <a:r>
              <a:rPr lang="hr-HR" sz="1400" dirty="0" smtClean="0"/>
              <a:t>14.  - nastavnici tjedno čitaju više od sedam sati, ili jedan sat; učenici najčešće čitaju jedan sat tjedno, </a:t>
            </a:r>
            <a:r>
              <a:rPr lang="hr-HR" sz="1400" dirty="0" smtClean="0">
                <a:solidFill>
                  <a:srgbClr val="FF0000"/>
                </a:solidFill>
              </a:rPr>
              <a:t>zabrinjavajuće je što</a:t>
            </a:r>
            <a:r>
              <a:rPr lang="hr-HR" sz="1400" dirty="0" smtClean="0"/>
              <a:t> </a:t>
            </a:r>
            <a:r>
              <a:rPr lang="hr-HR" sz="1400" dirty="0" smtClean="0">
                <a:solidFill>
                  <a:srgbClr val="FF0000"/>
                </a:solidFill>
              </a:rPr>
              <a:t>36 % gimnazijalaca i 31 /% učenika HTT-a uopće ne čita</a:t>
            </a:r>
          </a:p>
          <a:p>
            <a:r>
              <a:rPr lang="hr-HR" sz="1400" dirty="0" smtClean="0"/>
              <a:t>15. -  u protekloj se godinu najčešće pročitalo 1 – 5 knjiga,  </a:t>
            </a:r>
            <a:r>
              <a:rPr lang="hr-HR" sz="1400" dirty="0" smtClean="0">
                <a:solidFill>
                  <a:srgbClr val="FF0000"/>
                </a:solidFill>
              </a:rPr>
              <a:t>5% gimnazijalaca,  17% učenika HTT-a  u protekloj godini nije pročitalo niti jednu knjigu</a:t>
            </a:r>
          </a:p>
          <a:p>
            <a:r>
              <a:rPr lang="hr-HR" sz="1400" dirty="0" smtClean="0"/>
              <a:t>16- nastavnici i velika većina učenika smatra čitanje važnim, </a:t>
            </a:r>
            <a:r>
              <a:rPr lang="hr-HR" sz="1400" dirty="0" smtClean="0">
                <a:solidFill>
                  <a:srgbClr val="FF0000"/>
                </a:solidFill>
              </a:rPr>
              <a:t>za 10% gimnazijalaca i 18% </a:t>
            </a:r>
            <a:r>
              <a:rPr lang="hr-HR" sz="1400" smtClean="0">
                <a:solidFill>
                  <a:srgbClr val="FF0000"/>
                </a:solidFill>
              </a:rPr>
              <a:t>učenika </a:t>
            </a:r>
            <a:r>
              <a:rPr lang="hr-HR" sz="1400" smtClean="0">
                <a:solidFill>
                  <a:srgbClr val="FF0000"/>
                </a:solidFill>
              </a:rPr>
              <a:t>HTT-a </a:t>
            </a:r>
            <a:r>
              <a:rPr lang="hr-HR" sz="1400" smtClean="0">
                <a:solidFill>
                  <a:srgbClr val="FF0000"/>
                </a:solidFill>
              </a:rPr>
              <a:t> </a:t>
            </a:r>
            <a:r>
              <a:rPr lang="hr-HR" sz="1400" dirty="0" smtClean="0">
                <a:solidFill>
                  <a:srgbClr val="FF0000"/>
                </a:solidFill>
              </a:rPr>
              <a:t>čitanje  nije važno</a:t>
            </a:r>
          </a:p>
          <a:p>
            <a:r>
              <a:rPr lang="hr-HR" sz="1400" dirty="0" smtClean="0"/>
              <a:t>17- i učenici i nastavnici većinom i žele poboljšati svoje čitateljske navike; 25% gimnazijalaca, 38% učenika  HTT-a  i  16% nastavnika zadovoljni su svojim čitateljskim navikama</a:t>
            </a:r>
            <a:endParaRPr lang="hr-HR" sz="1400" dirty="0">
              <a:solidFill>
                <a:srgbClr val="FF0000"/>
              </a:solidFill>
            </a:endParaRPr>
          </a:p>
          <a:p>
            <a:pPr lvl="2"/>
            <a:endParaRPr lang="hr-HR" sz="1000" dirty="0">
              <a:solidFill>
                <a:srgbClr val="FF0000"/>
              </a:solidFill>
            </a:endParaRPr>
          </a:p>
          <a:p>
            <a:r>
              <a:rPr lang="hr-HR" sz="1400" dirty="0" smtClean="0">
                <a:solidFill>
                  <a:srgbClr val="002060"/>
                </a:solidFill>
              </a:rPr>
              <a:t>u anketi je sudjelovalo  18 nastavnika, 89 gimnazijalaca i 89 učenika HTT-a      (196 ispitanika)</a:t>
            </a:r>
          </a:p>
          <a:p>
            <a:r>
              <a:rPr lang="hr-HR" sz="1400" dirty="0" smtClean="0">
                <a:solidFill>
                  <a:srgbClr val="002060"/>
                </a:solidFill>
              </a:rPr>
              <a:t>anketa je obrađena  prema učestalosti odgovora</a:t>
            </a:r>
          </a:p>
          <a:p>
            <a:r>
              <a:rPr lang="hr-HR" sz="1400" dirty="0" smtClean="0">
                <a:solidFill>
                  <a:srgbClr val="002060"/>
                </a:solidFill>
              </a:rPr>
              <a:t>anketu su osmislili, proveli i obradili učenici III. a razreda izborne nastave  iz hrvatskoga jezika i nastavnica</a:t>
            </a:r>
          </a:p>
          <a:p>
            <a:pPr marL="114300" indent="0">
              <a:buNone/>
            </a:pPr>
            <a:r>
              <a:rPr lang="hr-HR" sz="1400" dirty="0" smtClean="0">
                <a:solidFill>
                  <a:srgbClr val="002060"/>
                </a:solidFill>
              </a:rPr>
              <a:t>	Mia Lozica,  Mia Petričević, Nina Stanišić, Franica Laus, Dario Despot, 	</a:t>
            </a:r>
          </a:p>
          <a:p>
            <a:pPr marL="114300" indent="0">
              <a:buNone/>
            </a:pPr>
            <a:r>
              <a:rPr lang="hr-HR" sz="1400" dirty="0">
                <a:solidFill>
                  <a:srgbClr val="002060"/>
                </a:solidFill>
              </a:rPr>
              <a:t>	</a:t>
            </a:r>
            <a:r>
              <a:rPr lang="hr-HR" sz="1400" dirty="0" smtClean="0">
                <a:solidFill>
                  <a:srgbClr val="002060"/>
                </a:solidFill>
              </a:rPr>
              <a:t>Tina Kapor, Marija Roso, Greta Židić i Maja Šestanović, prof.</a:t>
            </a:r>
            <a:endParaRPr lang="hr-HR" sz="1400" dirty="0">
              <a:solidFill>
                <a:srgbClr val="002060"/>
              </a:solidFill>
            </a:endParaRPr>
          </a:p>
          <a:p>
            <a:r>
              <a:rPr lang="hr-HR" sz="1400" dirty="0" smtClean="0">
                <a:solidFill>
                  <a:srgbClr val="7030A0"/>
                </a:solidFill>
              </a:rPr>
              <a:t>Zahvaljujemo svima na suradnji, nadamo se da će nam anketa pomoći u osvjetljavanju  i početku rješavanja problema čitanja. </a:t>
            </a:r>
          </a:p>
          <a:p>
            <a:endParaRPr lang="hr-HR" sz="1400" dirty="0">
              <a:solidFill>
                <a:srgbClr val="002060"/>
              </a:solidFill>
            </a:endParaRPr>
          </a:p>
        </p:txBody>
      </p:sp>
      <p:pic>
        <p:nvPicPr>
          <p:cNvPr id="4" name="Picture 3" descr="Slikovni rezultat za mudre izreke o knjigama i čitanju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358084"/>
            <a:ext cx="2926080" cy="23577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859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5000">
        <p:fade/>
      </p:transition>
    </mc:Choice>
    <mc:Fallback>
      <p:transition spd="med" advClick="0" advTm="3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251</TotalTime>
  <Words>438</Words>
  <Application>Microsoft Office PowerPoint</Application>
  <PresentationFormat>On-screen Show (4:3)</PresentationFormat>
  <Paragraphs>126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Anketa o čitanju                                              u Srednjoj školi Petra Šegedina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MAJA</dc:creator>
  <cp:lastModifiedBy>MAJA</cp:lastModifiedBy>
  <cp:revision>27</cp:revision>
  <dcterms:created xsi:type="dcterms:W3CDTF">2016-11-16T08:28:27Z</dcterms:created>
  <dcterms:modified xsi:type="dcterms:W3CDTF">2016-11-18T13:48:54Z</dcterms:modified>
</cp:coreProperties>
</file>