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5"/>
  </p:notesMasterIdLst>
  <p:handoutMasterIdLst>
    <p:handoutMasterId r:id="rId26"/>
  </p:handoutMasterIdLst>
  <p:sldIdLst>
    <p:sldId id="257" r:id="rId2"/>
    <p:sldId id="280" r:id="rId3"/>
    <p:sldId id="281" r:id="rId4"/>
    <p:sldId id="264" r:id="rId5"/>
    <p:sldId id="265" r:id="rId6"/>
    <p:sldId id="261" r:id="rId7"/>
    <p:sldId id="266" r:id="rId8"/>
    <p:sldId id="267" r:id="rId9"/>
    <p:sldId id="270" r:id="rId10"/>
    <p:sldId id="268" r:id="rId11"/>
    <p:sldId id="273" r:id="rId12"/>
    <p:sldId id="259" r:id="rId13"/>
    <p:sldId id="262" r:id="rId14"/>
    <p:sldId id="272" r:id="rId15"/>
    <p:sldId id="260" r:id="rId16"/>
    <p:sldId id="269" r:id="rId17"/>
    <p:sldId id="271" r:id="rId18"/>
    <p:sldId id="274" r:id="rId19"/>
    <p:sldId id="275" r:id="rId20"/>
    <p:sldId id="277" r:id="rId21"/>
    <p:sldId id="278" r:id="rId22"/>
    <p:sldId id="279"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dgm:spPr>
        <a:noFill/>
      </dgm:spPr>
      <dgm:t>
        <a:bodyPr/>
        <a:lstStyle/>
        <a:p>
          <a:r>
            <a:rPr lang="hr-HR" b="1" dirty="0">
              <a:solidFill>
                <a:schemeClr val="tx1"/>
              </a:solidFill>
            </a:rPr>
            <a:t>Vrsta djela – roman ljubavne tematike</a:t>
          </a:r>
          <a:endParaRPr lang="en-US" b="1" dirty="0">
            <a:solidFill>
              <a:schemeClr val="tx1"/>
            </a:solidFill>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dgm:spPr>
        <a:noFill/>
      </dgm:spPr>
      <dgm:t>
        <a:bodyPr/>
        <a:lstStyle/>
        <a:p>
          <a:r>
            <a:rPr lang="hr-HR" b="1" dirty="0">
              <a:solidFill>
                <a:schemeClr val="tx1"/>
              </a:solidFill>
            </a:rPr>
            <a:t>K</a:t>
          </a:r>
          <a:r>
            <a:rPr lang="en-US" b="1" dirty="0" err="1">
              <a:solidFill>
                <a:schemeClr val="tx1"/>
              </a:solidFill>
            </a:rPr>
            <a:t>njiga</a:t>
          </a:r>
          <a:r>
            <a:rPr lang="en-US" b="1" dirty="0">
              <a:solidFill>
                <a:schemeClr val="tx1"/>
              </a:solidFill>
            </a:rPr>
            <a:t> je </a:t>
          </a:r>
          <a:r>
            <a:rPr lang="en-US" b="1" dirty="0" err="1">
              <a:solidFill>
                <a:schemeClr val="tx1"/>
              </a:solidFill>
            </a:rPr>
            <a:t>inspirirana</a:t>
          </a:r>
          <a:r>
            <a:rPr lang="en-US" b="1" dirty="0">
              <a:solidFill>
                <a:schemeClr val="tx1"/>
              </a:solidFill>
            </a:rPr>
            <a:t> </a:t>
          </a:r>
          <a:r>
            <a:rPr lang="en-US" b="1" dirty="0" err="1">
              <a:solidFill>
                <a:schemeClr val="tx1"/>
              </a:solidFill>
            </a:rPr>
            <a:t>sjajnim</a:t>
          </a:r>
          <a:r>
            <a:rPr lang="en-US" b="1" dirty="0">
              <a:solidFill>
                <a:schemeClr val="tx1"/>
              </a:solidFill>
            </a:rPr>
            <a:t> </a:t>
          </a:r>
          <a:r>
            <a:rPr lang="en-US" b="1" dirty="0" err="1">
              <a:solidFill>
                <a:schemeClr val="tx1"/>
              </a:solidFill>
            </a:rPr>
            <a:t>humorom</a:t>
          </a:r>
          <a:r>
            <a:rPr lang="en-US" b="1" dirty="0">
              <a:solidFill>
                <a:schemeClr val="tx1"/>
              </a:solidFill>
            </a:rPr>
            <a:t>. </a:t>
          </a:r>
          <a:r>
            <a:rPr lang="en-US" b="1" dirty="0" err="1">
              <a:solidFill>
                <a:schemeClr val="tx1"/>
              </a:solidFill>
            </a:rPr>
            <a:t>Zapravo</a:t>
          </a:r>
          <a:r>
            <a:rPr lang="en-US" b="1" dirty="0">
              <a:solidFill>
                <a:schemeClr val="tx1"/>
              </a:solidFill>
            </a:rPr>
            <a:t> </a:t>
          </a:r>
          <a:r>
            <a:rPr lang="en-US" b="1" dirty="0" err="1">
              <a:solidFill>
                <a:schemeClr val="tx1"/>
              </a:solidFill>
            </a:rPr>
            <a:t>predstavlja</a:t>
          </a:r>
          <a:r>
            <a:rPr lang="en-US" b="1" dirty="0">
              <a:solidFill>
                <a:schemeClr val="tx1"/>
              </a:solidFill>
            </a:rPr>
            <a:t> </a:t>
          </a:r>
          <a:r>
            <a:rPr lang="en-US" b="1" dirty="0" err="1">
              <a:solidFill>
                <a:schemeClr val="tx1"/>
              </a:solidFill>
            </a:rPr>
            <a:t>međuljudske</a:t>
          </a:r>
          <a:r>
            <a:rPr lang="en-US" b="1" dirty="0">
              <a:solidFill>
                <a:schemeClr val="tx1"/>
              </a:solidFill>
            </a:rPr>
            <a:t> </a:t>
          </a:r>
          <a:r>
            <a:rPr lang="en-US" b="1" dirty="0" err="1">
              <a:solidFill>
                <a:schemeClr val="tx1"/>
              </a:solidFill>
            </a:rPr>
            <a:t>odnose</a:t>
          </a:r>
          <a:r>
            <a:rPr lang="en-US" b="1" dirty="0">
              <a:solidFill>
                <a:schemeClr val="tx1"/>
              </a:solidFill>
            </a:rPr>
            <a:t>, </a:t>
          </a:r>
          <a:r>
            <a:rPr lang="en-US" b="1" dirty="0" err="1">
              <a:solidFill>
                <a:schemeClr val="tx1"/>
              </a:solidFill>
            </a:rPr>
            <a:t>te</a:t>
          </a:r>
          <a:r>
            <a:rPr lang="en-US" b="1" dirty="0">
              <a:solidFill>
                <a:schemeClr val="tx1"/>
              </a:solidFill>
            </a:rPr>
            <a:t> </a:t>
          </a:r>
          <a:r>
            <a:rPr lang="en-US" b="1" dirty="0" err="1">
              <a:solidFill>
                <a:schemeClr val="tx1"/>
              </a:solidFill>
            </a:rPr>
            <a:t>ulogu</a:t>
          </a:r>
          <a:r>
            <a:rPr lang="en-US" b="1" dirty="0">
              <a:solidFill>
                <a:schemeClr val="tx1"/>
              </a:solidFill>
            </a:rPr>
            <a:t> </a:t>
          </a:r>
          <a:r>
            <a:rPr lang="en-US" b="1" dirty="0" err="1">
              <a:solidFill>
                <a:schemeClr val="tx1"/>
              </a:solidFill>
            </a:rPr>
            <a:t>oženjenog</a:t>
          </a:r>
          <a:r>
            <a:rPr lang="en-US" b="1" dirty="0">
              <a:solidFill>
                <a:schemeClr val="tx1"/>
              </a:solidFill>
            </a:rPr>
            <a:t> </a:t>
          </a:r>
          <a:r>
            <a:rPr lang="en-US" b="1" dirty="0" err="1">
              <a:solidFill>
                <a:schemeClr val="tx1"/>
              </a:solidFill>
            </a:rPr>
            <a:t>muškarca</a:t>
          </a:r>
          <a:r>
            <a:rPr lang="en-US" b="1" dirty="0">
              <a:solidFill>
                <a:schemeClr val="tx1"/>
              </a:solidFill>
            </a:rPr>
            <a:t> u </a:t>
          </a:r>
          <a:r>
            <a:rPr lang="en-US" b="1" dirty="0" err="1">
              <a:solidFill>
                <a:schemeClr val="tx1"/>
              </a:solidFill>
            </a:rPr>
            <a:t>najboljim</a:t>
          </a:r>
          <a:r>
            <a:rPr lang="en-US" b="1" dirty="0">
              <a:solidFill>
                <a:schemeClr val="tx1"/>
              </a:solidFill>
            </a:rPr>
            <a:t> </a:t>
          </a:r>
          <a:r>
            <a:rPr lang="en-US" b="1" dirty="0" err="1">
              <a:solidFill>
                <a:schemeClr val="tx1"/>
              </a:solidFill>
            </a:rPr>
            <a:t>godinama</a:t>
          </a:r>
          <a:r>
            <a:rPr lang="en-US" b="1" dirty="0">
              <a:solidFill>
                <a:schemeClr val="tx1"/>
              </a:solidFill>
            </a:rPr>
            <a:t>.</a:t>
          </a: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dgm:spPr>
        <a:noFill/>
      </dgm:spPr>
      <dgm:t>
        <a:bodyPr/>
        <a:lstStyle/>
        <a:p>
          <a:r>
            <a:rPr lang="hr-HR" b="1" dirty="0">
              <a:solidFill>
                <a:schemeClr val="tx1"/>
              </a:solidFill>
            </a:rPr>
            <a:t> Pisac nas je u</a:t>
          </a:r>
          <a:r>
            <a:rPr lang="en-US" b="1" dirty="0" err="1">
              <a:solidFill>
                <a:schemeClr val="tx1"/>
              </a:solidFill>
            </a:rPr>
            <a:t>veo</a:t>
          </a:r>
          <a:r>
            <a:rPr lang="en-US" b="1" dirty="0">
              <a:solidFill>
                <a:schemeClr val="tx1"/>
              </a:solidFill>
            </a:rPr>
            <a:t>  u </a:t>
          </a:r>
          <a:r>
            <a:rPr lang="en-US" b="1" dirty="0" err="1">
              <a:solidFill>
                <a:schemeClr val="tx1"/>
              </a:solidFill>
            </a:rPr>
            <a:t>intimni</a:t>
          </a:r>
          <a:r>
            <a:rPr lang="en-US" b="1" dirty="0">
              <a:solidFill>
                <a:schemeClr val="tx1"/>
              </a:solidFill>
            </a:rPr>
            <a:t> </a:t>
          </a:r>
          <a:r>
            <a:rPr lang="en-US" b="1" dirty="0" err="1">
              <a:solidFill>
                <a:schemeClr val="tx1"/>
              </a:solidFill>
            </a:rPr>
            <a:t>svijet</a:t>
          </a:r>
          <a:r>
            <a:rPr lang="en-US" b="1" dirty="0">
              <a:solidFill>
                <a:schemeClr val="tx1"/>
              </a:solidFill>
            </a:rPr>
            <a:t> </a:t>
          </a:r>
          <a:r>
            <a:rPr lang="en-US" b="1" dirty="0" err="1">
              <a:solidFill>
                <a:schemeClr val="tx1"/>
              </a:solidFill>
            </a:rPr>
            <a:t>jednog</a:t>
          </a:r>
          <a:r>
            <a:rPr lang="en-US" b="1" dirty="0">
              <a:solidFill>
                <a:schemeClr val="tx1"/>
              </a:solidFill>
            </a:rPr>
            <a:t> </a:t>
          </a:r>
          <a:r>
            <a:rPr lang="en-US" b="1" dirty="0" err="1">
              <a:solidFill>
                <a:schemeClr val="tx1"/>
              </a:solidFill>
            </a:rPr>
            <a:t>muškarca</a:t>
          </a:r>
          <a:r>
            <a:rPr lang="en-US" b="1" dirty="0">
              <a:solidFill>
                <a:schemeClr val="tx1"/>
              </a:solidFill>
            </a:rPr>
            <a:t>, </a:t>
          </a:r>
          <a:r>
            <a:rPr lang="en-US" b="1" dirty="0" err="1">
              <a:solidFill>
                <a:schemeClr val="tx1"/>
              </a:solidFill>
            </a:rPr>
            <a:t>njegove</a:t>
          </a:r>
          <a:r>
            <a:rPr lang="en-US" b="1" dirty="0">
              <a:solidFill>
                <a:schemeClr val="tx1"/>
              </a:solidFill>
            </a:rPr>
            <a:t> </a:t>
          </a:r>
          <a:r>
            <a:rPr lang="en-US" b="1" dirty="0" err="1">
              <a:solidFill>
                <a:schemeClr val="tx1"/>
              </a:solidFill>
            </a:rPr>
            <a:t>žene</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kćeri</a:t>
          </a:r>
          <a:r>
            <a:rPr lang="en-US" b="1" dirty="0">
              <a:solidFill>
                <a:schemeClr val="tx1"/>
              </a:solidFill>
            </a:rPr>
            <a:t> </a:t>
          </a:r>
          <a:r>
            <a:rPr lang="en-US" b="1" dirty="0" err="1">
              <a:solidFill>
                <a:schemeClr val="tx1"/>
              </a:solidFill>
            </a:rPr>
            <a:t>Tonke</a:t>
          </a:r>
          <a:r>
            <a:rPr lang="en-US" b="1" dirty="0">
              <a:solidFill>
                <a:schemeClr val="tx1"/>
              </a:solidFill>
            </a:rPr>
            <a:t>. </a:t>
          </a: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dgm:spPr>
        <a:noFill/>
      </dgm:spPr>
      <dgm:t>
        <a:bodyPr/>
        <a:lstStyle/>
        <a:p>
          <a:r>
            <a:rPr lang="hr-HR" b="1" dirty="0">
              <a:solidFill>
                <a:schemeClr val="tx1"/>
              </a:solidFill>
            </a:rPr>
            <a:t>Vrste smiješnog u romanu su humor, pomalo ironija i groteska jer se prikazuje život ljudi na takav način.</a:t>
          </a:r>
          <a:endParaRPr lang="en-US" b="1" dirty="0">
            <a:solidFill>
              <a:schemeClr val="tx1"/>
            </a:solidFill>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dgm:spPr>
        <a:noFill/>
      </dgm:spPr>
      <dgm:t>
        <a:bodyPr/>
        <a:lstStyle/>
        <a:p>
          <a:r>
            <a:rPr lang="hr-HR" b="1" dirty="0">
              <a:solidFill>
                <a:schemeClr val="tx1"/>
              </a:solidFill>
            </a:rPr>
            <a:t>O</a:t>
          </a:r>
          <a:r>
            <a:rPr lang="en-US" b="1" dirty="0" err="1">
              <a:solidFill>
                <a:schemeClr val="tx1"/>
              </a:solidFill>
            </a:rPr>
            <a:t>vo</a:t>
          </a:r>
          <a:r>
            <a:rPr lang="en-US" b="1" dirty="0">
              <a:solidFill>
                <a:schemeClr val="tx1"/>
              </a:solidFill>
            </a:rPr>
            <a:t> </a:t>
          </a:r>
          <a:r>
            <a:rPr lang="hr-HR" b="1" dirty="0">
              <a:solidFill>
                <a:schemeClr val="tx1"/>
              </a:solidFill>
            </a:rPr>
            <a:t> je </a:t>
          </a:r>
          <a:r>
            <a:rPr lang="en-US" b="1" dirty="0" err="1">
              <a:solidFill>
                <a:schemeClr val="tx1"/>
              </a:solidFill>
            </a:rPr>
            <a:t>ljubavna</a:t>
          </a:r>
          <a:r>
            <a:rPr lang="en-US" b="1" dirty="0">
              <a:solidFill>
                <a:schemeClr val="tx1"/>
              </a:solidFill>
            </a:rPr>
            <a:t> </a:t>
          </a:r>
          <a:r>
            <a:rPr lang="en-US" b="1" dirty="0" err="1">
              <a:solidFill>
                <a:schemeClr val="tx1"/>
              </a:solidFill>
            </a:rPr>
            <a:t>priča</a:t>
          </a:r>
          <a:r>
            <a:rPr lang="en-US" b="1" dirty="0">
              <a:solidFill>
                <a:schemeClr val="tx1"/>
              </a:solidFill>
            </a:rPr>
            <a:t> </a:t>
          </a:r>
          <a:r>
            <a:rPr lang="en-US" b="1" dirty="0" err="1">
              <a:solidFill>
                <a:schemeClr val="tx1"/>
              </a:solidFill>
            </a:rPr>
            <a:t>koju</a:t>
          </a:r>
          <a:r>
            <a:rPr lang="en-US" b="1" dirty="0">
              <a:solidFill>
                <a:schemeClr val="tx1"/>
              </a:solidFill>
            </a:rPr>
            <a:t> </a:t>
          </a:r>
          <a:r>
            <a:rPr lang="en-US" b="1" dirty="0" err="1">
              <a:solidFill>
                <a:schemeClr val="tx1"/>
              </a:solidFill>
            </a:rPr>
            <a:t>odavno</a:t>
          </a:r>
          <a:r>
            <a:rPr lang="en-US" b="1" dirty="0">
              <a:solidFill>
                <a:schemeClr val="tx1"/>
              </a:solidFill>
            </a:rPr>
            <a:t> </a:t>
          </a:r>
          <a:r>
            <a:rPr lang="en-US" b="1" dirty="0" err="1">
              <a:solidFill>
                <a:schemeClr val="tx1"/>
              </a:solidFill>
            </a:rPr>
            <a:t>želiš</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samom</a:t>
          </a:r>
          <a:r>
            <a:rPr lang="en-US" b="1" dirty="0">
              <a:solidFill>
                <a:schemeClr val="tx1"/>
              </a:solidFill>
            </a:rPr>
            <a:t> </a:t>
          </a:r>
          <a:r>
            <a:rPr lang="en-US" b="1" dirty="0" err="1">
              <a:solidFill>
                <a:schemeClr val="tx1"/>
              </a:solidFill>
            </a:rPr>
            <a:t>sebi</a:t>
          </a:r>
          <a:r>
            <a:rPr lang="en-US" b="1" dirty="0">
              <a:solidFill>
                <a:schemeClr val="tx1"/>
              </a:solidFill>
            </a:rPr>
            <a:t>. </a:t>
          </a:r>
          <a:r>
            <a:rPr lang="en-US" b="1" dirty="0" err="1">
              <a:solidFill>
                <a:schemeClr val="tx1"/>
              </a:solidFill>
            </a:rPr>
            <a:t>Ljepota</a:t>
          </a:r>
          <a:r>
            <a:rPr lang="en-US" b="1" dirty="0">
              <a:solidFill>
                <a:schemeClr val="tx1"/>
              </a:solidFill>
            </a:rPr>
            <a:t> je u </a:t>
          </a:r>
          <a:r>
            <a:rPr lang="en-US" b="1" dirty="0" err="1">
              <a:solidFill>
                <a:schemeClr val="tx1"/>
              </a:solidFill>
            </a:rPr>
            <a:t>detaljima</a:t>
          </a:r>
          <a:r>
            <a:rPr lang="en-US" b="1" dirty="0">
              <a:solidFill>
                <a:schemeClr val="tx1"/>
              </a:solidFill>
            </a:rPr>
            <a:t> koji </a:t>
          </a:r>
          <a:r>
            <a:rPr lang="en-US" b="1" dirty="0" err="1">
              <a:solidFill>
                <a:schemeClr val="tx1"/>
              </a:solidFill>
            </a:rPr>
            <a:t>imaju</a:t>
          </a:r>
          <a:r>
            <a:rPr lang="en-US" b="1" dirty="0">
              <a:solidFill>
                <a:schemeClr val="tx1"/>
              </a:solidFill>
            </a:rPr>
            <a:t> </a:t>
          </a:r>
          <a:r>
            <a:rPr lang="en-US" b="1" dirty="0" err="1">
              <a:solidFill>
                <a:schemeClr val="tx1"/>
              </a:solidFill>
            </a:rPr>
            <a:t>bogato</a:t>
          </a:r>
          <a:r>
            <a:rPr lang="en-US" b="1" dirty="0">
              <a:solidFill>
                <a:schemeClr val="tx1"/>
              </a:solidFill>
            </a:rPr>
            <a:t> </a:t>
          </a:r>
          <a:r>
            <a:rPr lang="en-US" b="1" dirty="0" err="1">
              <a:solidFill>
                <a:schemeClr val="tx1"/>
              </a:solidFill>
            </a:rPr>
            <a:t>značenje</a:t>
          </a:r>
          <a:r>
            <a:rPr lang="en-US" b="1" dirty="0">
              <a:solidFill>
                <a:schemeClr val="tx1"/>
              </a:solidFill>
            </a:rPr>
            <a:t>.</a:t>
          </a: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94179" custLinFactNeighborX="443" custLinFactNeighborY="9338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LinFactNeighborX="2362" custLinFactNeighborY="-19583">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LinFactNeighborX="55376" custLinFactNeighborY="3904">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r>
            <a:rPr lang="hr-HR" sz="1400" b="1" dirty="0">
              <a:solidFill>
                <a:schemeClr val="tx1"/>
              </a:solidFill>
              <a:latin typeface="+mn-lt"/>
              <a:cs typeface="Arial" pitchFamily="34" charset="0"/>
            </a:rPr>
            <a:t>književni rod: epika</a:t>
          </a:r>
          <a:endParaRPr lang="en-US" sz="1400" b="1" dirty="0">
            <a:solidFill>
              <a:schemeClr val="tx1"/>
            </a:solidFill>
            <a:latin typeface="+mn-lt"/>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dgm:spPr>
        <a:noFill/>
      </dgm:spPr>
      <dgm:t>
        <a:bodyPr/>
        <a:lstStyle/>
        <a:p>
          <a:r>
            <a:rPr lang="hr-HR" b="1" dirty="0">
              <a:solidFill>
                <a:schemeClr val="tx1"/>
              </a:solidFill>
              <a:latin typeface="+mn-lt"/>
              <a:cs typeface="Arial" pitchFamily="34" charset="0"/>
            </a:rPr>
            <a:t>Roman nam prikazuje odrastanje lika Siniše, od njegove 10 godine pa do studiranja u Zagrebu.</a:t>
          </a:r>
          <a:endParaRPr lang="en-US" b="1" dirty="0">
            <a:solidFill>
              <a:schemeClr val="tx1"/>
            </a:solidFill>
            <a:latin typeface="+mn-lt"/>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dgm:spPr>
        <a:noFill/>
      </dgm:spPr>
      <dgm:t>
        <a:bodyPr/>
        <a:lstStyle/>
        <a:p>
          <a:r>
            <a:rPr lang="hr-HR" b="1" dirty="0">
              <a:solidFill>
                <a:schemeClr val="tx1"/>
              </a:solidFill>
              <a:latin typeface="+mn-lt"/>
              <a:cs typeface="Arial" pitchFamily="34" charset="0"/>
            </a:rPr>
            <a:t>Govori se o temi zaljubljivanja, temi sazrijevanja, odnosa s roditeljima i prvih seksualnih iskustava.</a:t>
          </a:r>
          <a:endParaRPr lang="en-US" b="1" dirty="0">
            <a:solidFill>
              <a:schemeClr val="tx1"/>
            </a:solidFill>
            <a:latin typeface="+mn-lt"/>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dgm:spPr>
        <a:noFill/>
      </dgm:spPr>
      <dgm:t>
        <a:bodyPr/>
        <a:lstStyle/>
        <a:p>
          <a:r>
            <a:rPr lang="hr-HR" b="1" dirty="0">
              <a:solidFill>
                <a:schemeClr val="tx1"/>
              </a:solidFill>
              <a:latin typeface="+mn-lt"/>
              <a:cs typeface="Arial" pitchFamily="34" charset="0"/>
            </a:rPr>
            <a:t>Književna vrsta: ovo djelo je humoristični  roman, ima elemente i satire, negdje se može naći i ironija.</a:t>
          </a:r>
          <a:endParaRPr lang="en-US" b="1" dirty="0">
            <a:solidFill>
              <a:schemeClr val="tx1"/>
            </a:solidFill>
            <a:latin typeface="+mn-lt"/>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dgm:spPr>
        <a:noFill/>
      </dgm:spPr>
      <dgm:t>
        <a:bodyPr/>
        <a:lstStyle/>
        <a:p>
          <a:pPr>
            <a:buNone/>
          </a:pPr>
          <a:r>
            <a:rPr lang="hr-HR" b="1" dirty="0">
              <a:solidFill>
                <a:schemeClr val="tx1"/>
              </a:solidFill>
              <a:latin typeface="+mn-lt"/>
              <a:cs typeface="Arial" pitchFamily="34" charset="0"/>
            </a:rPr>
            <a:t>Smrću  bake, Siniša ulazi u svijet odraslih. To je za njega bila prekretnica između djetinjstva i adolescencije.</a:t>
          </a:r>
          <a:endParaRPr lang="en-US" b="1" dirty="0">
            <a:solidFill>
              <a:schemeClr val="tx1"/>
            </a:solidFill>
            <a:latin typeface="+mn-lt"/>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94179" custLinFactNeighborX="443" custLinFactNeighborY="9338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LinFactNeighborX="2362" custLinFactNeighborY="-19583">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LinFactNeighborX="55376" custLinFactNeighborY="3904">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dgm:spPr>
        <a:noFill/>
      </dgm:spPr>
      <dgm:t>
        <a:bodyPr/>
        <a:lstStyle/>
        <a:p>
          <a:r>
            <a:rPr lang="hr-BA" b="1" dirty="0">
              <a:solidFill>
                <a:schemeClr val="tx1"/>
              </a:solidFill>
            </a:rPr>
            <a:t>Ne dao Bog većeg zla  roman  je smješten u Zagrebu tijekom 50i-ih 60-ih, koji prati odrastanje Siniše Ančića, zvanog Frula, od kada je imao deset godina do njegovih studentskih dana.</a:t>
          </a:r>
          <a:endParaRPr lang="en-US" b="1" dirty="0">
            <a:solidFill>
              <a:schemeClr val="tx1"/>
            </a:solidFill>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A05D58AA-2F49-4C14-BC9D-F38522A7959F}">
      <dgm:prSet/>
      <dgm:spPr>
        <a:noFill/>
      </dgm:spPr>
      <dgm:t>
        <a:bodyPr/>
        <a:lstStyle/>
        <a:p>
          <a:r>
            <a:rPr lang="hr-HR" b="1" dirty="0">
              <a:solidFill>
                <a:schemeClr val="tx1"/>
              </a:solidFill>
            </a:rPr>
            <a:t>Prema romanu  snimljen je i istoimeni televizijski serijal redateljice Snježane </a:t>
          </a:r>
          <a:r>
            <a:rPr lang="hr-HR" b="1" dirty="0" err="1">
              <a:solidFill>
                <a:schemeClr val="tx1"/>
              </a:solidFill>
            </a:rPr>
            <a:t>Tribuson</a:t>
          </a:r>
          <a:r>
            <a:rPr lang="hr-HR" b="1" dirty="0">
              <a:solidFill>
                <a:schemeClr val="tx1"/>
              </a:solidFill>
            </a:rPr>
            <a:t>, autorove sestre.</a:t>
          </a: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11374EE4-65DC-4CE1-AA52-A03A42B26152}">
      <dgm:prSet/>
      <dgm:spPr>
        <a:noFill/>
      </dgm:spPr>
      <dgm:t>
        <a:bodyPr/>
        <a:lstStyle/>
        <a:p>
          <a:r>
            <a:rPr lang="hr-HR" b="1" dirty="0">
              <a:solidFill>
                <a:schemeClr val="tx1"/>
              </a:solidFill>
            </a:rPr>
            <a:t>Ima elemente satire, ismijavanja ljudskih slabosti (primjer toga je kada je </a:t>
          </a:r>
          <a:r>
            <a:rPr lang="hr-HR" b="1" dirty="0" err="1">
              <a:solidFill>
                <a:schemeClr val="tx1"/>
              </a:solidFill>
            </a:rPr>
            <a:t>Zumzo</a:t>
          </a:r>
          <a:r>
            <a:rPr lang="hr-HR" b="1" dirty="0">
              <a:solidFill>
                <a:schemeClr val="tx1"/>
              </a:solidFill>
            </a:rPr>
            <a:t> pokušao osvojiti srce djevojke Božene, koja ga je odbila jer je bio debeo, trebao bi   „skinuti” barem deset kila. Pri povratku kući, našao je lonac podgrijanih ćufta pa ih je pojeo jedanaest)</a:t>
          </a:r>
          <a:endParaRPr lang="en-US" b="1" dirty="0">
            <a:solidFill>
              <a:schemeClr val="tx1"/>
            </a:solidFill>
          </a:endParaRPr>
        </a:p>
      </dgm:t>
    </dgm:pt>
    <dgm:pt modelId="{9CA91483-F2E5-486E-A398-7EA0FB83C539}" type="sibTrans" cxnId="{866AE2FB-0C0F-4D8B-A6C0-3006FAB48DF3}">
      <dgm:prSet/>
      <dgm:spPr/>
      <dgm:t>
        <a:bodyPr/>
        <a:lstStyle/>
        <a:p>
          <a:endParaRPr lang="en-US"/>
        </a:p>
      </dgm:t>
    </dgm:pt>
    <dgm:pt modelId="{3267747E-FE86-455C-AD51-31550CAB460B}" type="parTrans" cxnId="{866AE2FB-0C0F-4D8B-A6C0-3006FAB48DF3}">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3" custScaleX="46915" custScaleY="85152" custLinFactNeighborX="-11" custLinFactNeighborY="40223">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3" custScaleX="65844" custScaleY="82439" custLinFactY="17354" custLinFactNeighborX="-9954" custLinFactNeighborY="100000">
        <dgm:presLayoutVars>
          <dgm:bulletEnabled val="1"/>
        </dgm:presLayoutVars>
      </dgm:prSet>
      <dgm:spPr/>
    </dgm:pt>
    <dgm:pt modelId="{E2F1E9DE-E686-4FFF-B580-9F3356A73780}" type="pres">
      <dgm:prSet presAssocID="{9CA91483-F2E5-486E-A398-7EA0FB83C539}" presName="sibTrans" presStyleCnt="0"/>
      <dgm:spPr/>
    </dgm:pt>
    <dgm:pt modelId="{901A2F76-C99B-46B3-97DD-007E40D9E7F5}" type="pres">
      <dgm:prSet presAssocID="{A05D58AA-2F49-4C14-BC9D-F38522A7959F}" presName="node" presStyleLbl="node1" presStyleIdx="2" presStyleCnt="3" custScaleX="72242" custScaleY="58821" custLinFactNeighborX="30256" custLinFactNeighborY="-61596">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2"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AF8F3844-63F5-41D3-844F-19981B167ED5}" type="presParOf" srcId="{4745C68A-DC40-40F2-B04B-D30E3322F9ED}" destId="{901A2F76-C99B-46B3-97DD-007E40D9E7F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r>
            <a:rPr lang="hr-HR" sz="1100" b="1" dirty="0">
              <a:solidFill>
                <a:schemeClr val="tx1"/>
              </a:solidFill>
            </a:rPr>
            <a:t>Pisao je satirične tekstove na koji su se svi protagonisti bunili. </a:t>
          </a:r>
          <a:endParaRPr lang="en-US" sz="1100" b="1" dirty="0">
            <a:solidFill>
              <a:schemeClr val="tx1"/>
            </a:solidFill>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custT="1"/>
      <dgm:spPr>
        <a:noFill/>
      </dgm:spPr>
      <dgm:t>
        <a:bodyPr/>
        <a:lstStyle/>
        <a:p>
          <a:r>
            <a:rPr lang="hr-HR" sz="1100" b="1" i="0" dirty="0">
              <a:solidFill>
                <a:schemeClr val="tx1"/>
              </a:solidFill>
            </a:rPr>
            <a:t>Izbor iz kolumni koje pod istoimenim naslovom izlaze u Jutarnjem listu, lepršava je i precizna kritika provincijalne mašte koja je dominirala hrvatskom stvarnošću, posljednjih godina, a njen autor jedan od najinventivnijih </a:t>
          </a:r>
          <a:r>
            <a:rPr lang="hr-HR" sz="1100" b="1" i="0" dirty="0" err="1">
              <a:solidFill>
                <a:schemeClr val="tx1"/>
              </a:solidFill>
            </a:rPr>
            <a:t>demontera</a:t>
          </a:r>
          <a:r>
            <a:rPr lang="hr-HR" sz="1100" b="1" i="0" dirty="0">
              <a:solidFill>
                <a:schemeClr val="tx1"/>
              </a:solidFill>
            </a:rPr>
            <a:t> njezinih manifestacija</a:t>
          </a:r>
          <a:r>
            <a:rPr lang="hr-HR" sz="1100" b="1" i="0" dirty="0"/>
            <a:t>..</a:t>
          </a:r>
          <a:endParaRPr lang="en-US" sz="1100" b="1" dirty="0">
            <a:solidFill>
              <a:schemeClr val="tx1"/>
            </a:solidFill>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A05D58AA-2F49-4C14-BC9D-F38522A7959F}">
      <dgm:prSet custT="1"/>
      <dgm:spPr>
        <a:noFill/>
      </dgm:spPr>
      <dgm:t>
        <a:bodyPr/>
        <a:lstStyle/>
        <a:p>
          <a:r>
            <a:rPr lang="hr-HR" sz="1100" b="1" dirty="0">
              <a:solidFill>
                <a:schemeClr val="tx1"/>
              </a:solidFill>
            </a:rPr>
            <a:t>Protestirali su povrijeđeni Tomićevim tekstovima političari, liječnici, glumci, tajkuni, ratni heroji, estradne zvijezde. Ukratko svi oni protagonisti satiričnih tekstova na dvije i pol kartice</a:t>
          </a:r>
          <a:endParaRPr lang="en-US" sz="1100" b="1" dirty="0">
            <a:solidFill>
              <a:schemeClr val="tx1"/>
            </a:solidFill>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custT="1"/>
      <dgm:spPr>
        <a:noFill/>
      </dgm:spPr>
      <dgm:t>
        <a:bodyPr/>
        <a:lstStyle/>
        <a:p>
          <a:r>
            <a:rPr lang="hr-HR" sz="1100" b="1" i="0" dirty="0">
              <a:solidFill>
                <a:schemeClr val="tx1"/>
              </a:solidFill>
            </a:rPr>
            <a:t>Propitujući, ali i izvrgavajući ruglu cijelu nisku besmislenih i tvrdokornih rituala političke močvare, autor nam osobitim šarmom i drskošću, razumljivo, nudi visoko privatiziranu, ali nipošto nezanimljivu dijagnozu koja počesto polemizira sa svakom vrstom zadrtosti."</a:t>
          </a:r>
          <a:endParaRPr lang="en-US" sz="1100" b="1" dirty="0">
            <a:solidFill>
              <a:schemeClr val="tx1"/>
            </a:solidFill>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4" custScaleX="65056" custScaleY="69872" custLinFactNeighborX="-42" custLinFactNeighborY="48078">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4" custScaleX="64954" custScaleY="96437"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901A2F76-C99B-46B3-97DD-007E40D9E7F5}" type="pres">
      <dgm:prSet presAssocID="{A05D58AA-2F49-4C14-BC9D-F38522A7959F}" presName="node" presStyleLbl="node1" presStyleIdx="2" presStyleCnt="4" custScaleX="60746" custScaleY="74191" custLinFactNeighborX="72356" custLinFactNeighborY="-46057">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3" presStyleCnt="4" custScaleX="60746" custScaleY="74191" custLinFactNeighborX="1398" custLinFactNeighborY="73320">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2"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E84FB791-AD66-4D4B-8036-7B59833B2CCA}" srcId="{074F60D3-0ED2-40B3-8578-82D0950AFBFC}" destId="{24AF01A8-3A65-4F57-81F6-39BE98271C21}" srcOrd="3"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AF8F3844-63F5-41D3-844F-19981B167ED5}" type="presParOf" srcId="{4745C68A-DC40-40F2-B04B-D30E3322F9ED}" destId="{901A2F76-C99B-46B3-97DD-007E40D9E7F5}" srcOrd="4" destOrd="0" presId="urn:microsoft.com/office/officeart/2005/8/layout/default"/>
    <dgm:cxn modelId="{ADD30696-079C-437C-BDCA-E805CC9504B3}" type="presParOf" srcId="{4745C68A-DC40-40F2-B04B-D30E3322F9ED}" destId="{A33A0305-3A16-4361-B8EF-920DAE4E604C}" srcOrd="5" destOrd="0" presId="urn:microsoft.com/office/officeart/2005/8/layout/default"/>
    <dgm:cxn modelId="{22574EFC-00A8-4237-A5BD-D29DA8666CC4}" type="presParOf" srcId="{4745C68A-DC40-40F2-B04B-D30E3322F9ED}" destId="{801644A6-3158-4648-BAF9-8648894DE0D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r>
            <a:rPr lang="hr-HR" sz="1100" b="1" i="1" dirty="0" err="1">
              <a:solidFill>
                <a:schemeClr val="tx1"/>
              </a:solidFill>
              <a:latin typeface="Tw Cen MT (naslovi)"/>
            </a:rPr>
            <a:t>Adio</a:t>
          </a:r>
          <a:r>
            <a:rPr lang="hr-HR" sz="1100" b="1" i="1" dirty="0">
              <a:solidFill>
                <a:schemeClr val="tx1"/>
              </a:solidFill>
              <a:latin typeface="Tw Cen MT (naslovi)"/>
            </a:rPr>
            <a:t> kauboju</a:t>
          </a:r>
          <a:r>
            <a:rPr lang="hr-HR" sz="1100" b="1" dirty="0">
              <a:solidFill>
                <a:schemeClr val="tx1"/>
              </a:solidFill>
              <a:latin typeface="Tw Cen MT (naslovi)"/>
            </a:rPr>
            <a:t> je </a:t>
          </a:r>
          <a:r>
            <a:rPr lang="hr-HR" sz="1100" b="1" u="sng" dirty="0">
              <a:solidFill>
                <a:schemeClr val="tx1"/>
              </a:solidFill>
              <a:latin typeface="Tw Cen MT (naslovi)"/>
            </a:rPr>
            <a:t>crnohumorna</a:t>
          </a:r>
          <a:r>
            <a:rPr lang="hr-HR" sz="1100" b="1" dirty="0">
              <a:solidFill>
                <a:schemeClr val="tx1"/>
              </a:solidFill>
              <a:latin typeface="Tw Cen MT (naslovi)"/>
            </a:rPr>
            <a:t> i oštra kritika (</a:t>
          </a:r>
          <a:r>
            <a:rPr lang="hr-HR" sz="1100" b="1" u="sng" dirty="0">
              <a:solidFill>
                <a:schemeClr val="tx1"/>
              </a:solidFill>
              <a:latin typeface="Tw Cen MT (naslovi)"/>
            </a:rPr>
            <a:t>satira</a:t>
          </a:r>
          <a:r>
            <a:rPr lang="hr-HR" sz="1100" b="1" dirty="0">
              <a:solidFill>
                <a:schemeClr val="tx1"/>
              </a:solidFill>
              <a:latin typeface="Tw Cen MT (naslovi)"/>
            </a:rPr>
            <a:t>) suvremenog hrvatskog društva i sveopće fjake koja ga je obuzela.</a:t>
          </a:r>
          <a:endParaRPr lang="en-US" sz="1100" b="1" dirty="0">
            <a:solidFill>
              <a:schemeClr val="tx1"/>
            </a:solidFill>
            <a:latin typeface="Tw Cen MT (naslovi)"/>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custT="1"/>
      <dgm:spPr>
        <a:noFill/>
      </dgm:spPr>
      <dgm:t>
        <a:bodyPr/>
        <a:lstStyle/>
        <a:p>
          <a:r>
            <a:rPr lang="hr-HR" sz="1100" b="1" dirty="0">
              <a:solidFill>
                <a:schemeClr val="tx1"/>
              </a:solidFill>
              <a:latin typeface="Tw Cen MT (naslovi)"/>
            </a:rPr>
            <a:t>Na ljeto 200x</a:t>
          </a:r>
          <a:r>
            <a:rPr lang="vi-VN" sz="1100" b="1" dirty="0">
              <a:solidFill>
                <a:schemeClr val="tx1"/>
              </a:solidFill>
              <a:latin typeface="Tw Cen MT (naslovi)"/>
            </a:rPr>
            <a:t> Dada se iz Zagreba vraća u svoje rodno Star</a:t>
          </a:r>
          <a:r>
            <a:rPr lang="hr-HR" sz="1100" b="1" dirty="0">
              <a:solidFill>
                <a:schemeClr val="tx1"/>
              </a:solidFill>
              <a:latin typeface="Tw Cen MT (naslovi)"/>
            </a:rPr>
            <a:t>o </a:t>
          </a:r>
          <a:r>
            <a:rPr lang="vi-VN" sz="1100" b="1" dirty="0">
              <a:solidFill>
                <a:schemeClr val="tx1"/>
              </a:solidFill>
              <a:latin typeface="Tw Cen MT (naslovi)"/>
            </a:rPr>
            <a:t>Naselje na Jadranu. Njen život u Zagrebu otišao je sasvim pogrešan</a:t>
          </a:r>
          <a:r>
            <a:rPr lang="hr-HR" sz="1100" b="1" dirty="0">
              <a:solidFill>
                <a:schemeClr val="tx1"/>
              </a:solidFill>
              <a:latin typeface="Tw Cen MT (naslovi)"/>
            </a:rPr>
            <a:t>im</a:t>
          </a:r>
          <a:r>
            <a:rPr lang="vi-VN" sz="1100" b="1" dirty="0">
              <a:solidFill>
                <a:schemeClr val="tx1"/>
              </a:solidFill>
              <a:latin typeface="Tw Cen MT (naslovi)"/>
            </a:rPr>
            <a:t> </a:t>
          </a:r>
          <a:r>
            <a:rPr lang="hr-HR" sz="1100" b="1" dirty="0">
              <a:solidFill>
                <a:schemeClr val="tx1"/>
              </a:solidFill>
              <a:latin typeface="Tw Cen MT (naslovi)"/>
            </a:rPr>
            <a:t>putem. </a:t>
          </a:r>
          <a:endParaRPr lang="en-US" sz="1100" b="1" dirty="0">
            <a:solidFill>
              <a:schemeClr val="tx1"/>
            </a:solidFill>
            <a:latin typeface="Tw Cen MT (naslovi)"/>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custT="1"/>
      <dgm:spPr>
        <a:noFill/>
      </dgm:spPr>
      <dgm:t>
        <a:bodyPr/>
        <a:lstStyle/>
        <a:p>
          <a:r>
            <a:rPr lang="hr-HR" sz="1100" b="1" dirty="0">
              <a:solidFill>
                <a:schemeClr val="tx1"/>
              </a:solidFill>
              <a:latin typeface="Tw Cen MT (naslovi)"/>
            </a:rPr>
            <a:t>N</a:t>
          </a:r>
          <a:r>
            <a:rPr lang="vi-VN" sz="1100" b="1" dirty="0">
              <a:solidFill>
                <a:schemeClr val="tx1"/>
              </a:solidFill>
              <a:latin typeface="Tw Cen MT (naslovi)"/>
            </a:rPr>
            <a:t>a internet stranici </a:t>
          </a:r>
          <a:r>
            <a:rPr lang="vi-VN" sz="1100" b="1" i="1" dirty="0">
              <a:solidFill>
                <a:schemeClr val="tx1"/>
              </a:solidFill>
              <a:latin typeface="Tw Cen MT (naslovi)"/>
            </a:rPr>
            <a:t>Shit.com</a:t>
          </a:r>
          <a:r>
            <a:rPr lang="vi-VN" sz="1100" b="1" dirty="0">
              <a:solidFill>
                <a:schemeClr val="tx1"/>
              </a:solidFill>
              <a:latin typeface="Tw Cen MT (naslovi)"/>
            </a:rPr>
            <a:t>,  krade i prerađuje v</a:t>
          </a:r>
          <a:r>
            <a:rPr lang="hr-HR" sz="1100" b="1" dirty="0" err="1">
              <a:solidFill>
                <a:schemeClr val="tx1"/>
              </a:solidFill>
              <a:latin typeface="Tw Cen MT (naslovi)"/>
            </a:rPr>
            <a:t>ij</a:t>
          </a:r>
          <a:r>
            <a:rPr lang="vi-VN" sz="1100" b="1" dirty="0">
              <a:solidFill>
                <a:schemeClr val="tx1"/>
              </a:solidFill>
              <a:latin typeface="Tw Cen MT (naslovi)"/>
            </a:rPr>
            <a:t>esti s drugih stranica</a:t>
          </a:r>
          <a:r>
            <a:rPr lang="hr-HR" sz="1100" b="1" dirty="0">
              <a:solidFill>
                <a:schemeClr val="tx1"/>
              </a:solidFill>
              <a:latin typeface="Tw Cen MT (naslovi)"/>
            </a:rPr>
            <a:t> i</a:t>
          </a:r>
          <a:r>
            <a:rPr lang="vi-VN" sz="1100" b="1" dirty="0">
              <a:solidFill>
                <a:schemeClr val="tx1"/>
              </a:solidFill>
              <a:latin typeface="Tw Cen MT (naslovi)"/>
            </a:rPr>
            <a:t> u vezi je sa oženjenim muškarcem. </a:t>
          </a:r>
          <a:endParaRPr lang="en-US" sz="1100" b="1" dirty="0">
            <a:solidFill>
              <a:schemeClr val="tx1"/>
            </a:solidFill>
            <a:latin typeface="Tw Cen MT (naslovi)"/>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custT="1"/>
      <dgm:spPr>
        <a:noFill/>
      </dgm:spPr>
      <dgm:t>
        <a:bodyPr/>
        <a:lstStyle/>
        <a:p>
          <a:pPr>
            <a:buNone/>
          </a:pPr>
          <a:r>
            <a:rPr lang="hr-HR" sz="1100" b="1" dirty="0">
              <a:solidFill>
                <a:schemeClr val="tx1"/>
              </a:solidFill>
              <a:latin typeface="Tw Cen MT (naslovi)"/>
            </a:rPr>
            <a:t>Roman je to čiji su glavni protagonisti najčešće protagonistkinje, koje svojim književnim iskustvom upozoravaju da ne živimo u raju već na mjestu s kojeg možda ne bi bilo loše otići.</a:t>
          </a:r>
          <a:endParaRPr lang="en-US" sz="1100" b="1" dirty="0">
            <a:solidFill>
              <a:schemeClr val="tx1"/>
            </a:solidFill>
            <a:latin typeface="Tw Cen MT (naslovi)"/>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custT="1"/>
      <dgm:spPr>
        <a:noFill/>
      </dgm:spPr>
      <dgm:t>
        <a:bodyPr/>
        <a:lstStyle/>
        <a:p>
          <a:pPr>
            <a:buNone/>
          </a:pPr>
          <a:r>
            <a:rPr lang="hr-HR" sz="1100" b="1" dirty="0">
              <a:solidFill>
                <a:schemeClr val="tx1"/>
              </a:solidFill>
              <a:latin typeface="Tw Cen MT (naslovi)"/>
            </a:rPr>
            <a:t>U</a:t>
          </a:r>
          <a:r>
            <a:rPr lang="vi-VN" sz="1100" b="1" dirty="0">
              <a:solidFill>
                <a:schemeClr val="tx1"/>
              </a:solidFill>
              <a:latin typeface="Tw Cen MT (naslovi)"/>
            </a:rPr>
            <a:t> središtu Dadinog povratka u Staro Naselje je njena želja da istraži uzroke tragedije koja je duboko o</a:t>
          </a:r>
          <a:r>
            <a:rPr lang="hr-HR" sz="1100" b="1" dirty="0" err="1">
              <a:solidFill>
                <a:schemeClr val="tx1"/>
              </a:solidFill>
              <a:latin typeface="Tw Cen MT (naslovi)"/>
            </a:rPr>
            <a:t>biljež</a:t>
          </a:r>
          <a:r>
            <a:rPr lang="vi-VN" sz="1100" b="1" dirty="0">
              <a:solidFill>
                <a:schemeClr val="tx1"/>
              </a:solidFill>
              <a:latin typeface="Tw Cen MT (naslovi)"/>
            </a:rPr>
            <a:t>ila život njene </a:t>
          </a:r>
          <a:r>
            <a:rPr lang="hr-HR" sz="1100" b="1" dirty="0">
              <a:solidFill>
                <a:schemeClr val="tx1"/>
              </a:solidFill>
              <a:latin typeface="Tw Cen MT (naslovi)"/>
            </a:rPr>
            <a:t>obitelji</a:t>
          </a:r>
          <a:r>
            <a:rPr lang="vi-VN" sz="1100" b="1" dirty="0">
              <a:solidFill>
                <a:schemeClr val="tx1"/>
              </a:solidFill>
              <a:latin typeface="Tw Cen MT (naslovi)"/>
            </a:rPr>
            <a:t>.</a:t>
          </a:r>
          <a:endParaRPr lang="en-US" sz="1100" b="1" dirty="0">
            <a:solidFill>
              <a:schemeClr val="tx1"/>
            </a:solidFill>
            <a:latin typeface="Tw Cen MT (naslovi)"/>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94179" custLinFactNeighborX="443" custLinFactNeighborY="9338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LinFactNeighborX="2362" custLinFactNeighborY="-19583">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LinFactNeighborX="55376" custLinFactNeighborY="3904">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r>
            <a:rPr lang="sl-SI" sz="1100" b="1" dirty="0">
              <a:solidFill>
                <a:schemeClr val="tx1"/>
              </a:solidFill>
            </a:rPr>
            <a:t>Ovo djelo je definitivno većnski bazirano na satiri, ali ima i nekih viceva koji se ne oslanjaju na nju. </a:t>
          </a:r>
          <a:endParaRPr lang="en-US" sz="1100" b="1" dirty="0">
            <a:solidFill>
              <a:schemeClr val="tx1"/>
            </a:solidFill>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A05D58AA-2F49-4C14-BC9D-F38522A7959F}">
      <dgm:prSet custT="1"/>
      <dgm:spPr>
        <a:noFill/>
      </dgm:spPr>
      <dgm:t>
        <a:bodyPr/>
        <a:lstStyle/>
        <a:p>
          <a:r>
            <a:rPr lang="sl-SI" sz="1200" b="1" dirty="0">
              <a:solidFill>
                <a:schemeClr val="tx1"/>
              </a:solidFill>
            </a:rPr>
            <a:t>Jedan od najdražih  citata: P</a:t>
          </a:r>
          <a:r>
            <a:rPr lang="sl-SI" sz="1200" b="1" i="1" dirty="0">
              <a:solidFill>
                <a:schemeClr val="tx1"/>
              </a:solidFill>
            </a:rPr>
            <a:t>okušali smo podignuti punicu s konopom. Preteška je pa smo je ostavili da visi oko trećeg. </a:t>
          </a:r>
          <a:r>
            <a:rPr lang="sl-SI" sz="1200" b="1" dirty="0">
              <a:solidFill>
                <a:schemeClr val="tx1"/>
              </a:solidFill>
            </a:rPr>
            <a:t>I malo kasnije nastavlja</a:t>
          </a:r>
          <a:r>
            <a:rPr lang="sl-SI" sz="1200" b="1" i="1" dirty="0">
              <a:solidFill>
                <a:schemeClr val="tx1"/>
              </a:solidFill>
            </a:rPr>
            <a:t>: ujutro se punica ljutila i paprila na nas, jer da je mogla pasti s trećeg. Koja panika, a oko ničega, neka bude sretna, jer što bi bilo da smo je recimo, dovukli do osmog.</a:t>
          </a:r>
          <a:endParaRPr lang="hr-HR" sz="1200" b="1" dirty="0">
            <a:solidFill>
              <a:schemeClr val="tx1"/>
            </a:solidFill>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2" custScaleX="40380" custScaleY="101253" custLinFactNeighborX="-1070" custLinFactNeighborY="30076">
        <dgm:presLayoutVars>
          <dgm:bulletEnabled val="1"/>
        </dgm:presLayoutVars>
      </dgm:prSet>
      <dgm:spPr/>
    </dgm:pt>
    <dgm:pt modelId="{16A5266E-CAF2-422E-A878-F5088CC830CA}" type="pres">
      <dgm:prSet presAssocID="{BF5207B6-7B3F-4801-8951-B9480C140DD3}" presName="sibTrans" presStyleCnt="0"/>
      <dgm:spPr/>
    </dgm:pt>
    <dgm:pt modelId="{901A2F76-C99B-46B3-97DD-007E40D9E7F5}" type="pres">
      <dgm:prSet presAssocID="{A05D58AA-2F49-4C14-BC9D-F38522A7959F}" presName="node" presStyleLbl="node1" presStyleIdx="1" presStyleCnt="2" custScaleX="39945" custScaleY="123928" custLinFactNeighborX="-2857" custLinFactNeighborY="23295">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1"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E658AA-C1EE-4629-A46E-3BF0D7744879}" srcId="{074F60D3-0ED2-40B3-8578-82D0950AFBFC}" destId="{52EEB6DF-7837-492C-98D1-D06CAF644375}" srcOrd="0" destOrd="0" parTransId="{04158AEC-90B1-479C-83E7-69D94227AEF3}" sibTransId="{BF5207B6-7B3F-4801-8951-B9480C140DD3}"/>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AF8F3844-63F5-41D3-844F-19981B167ED5}" type="presParOf" srcId="{4745C68A-DC40-40F2-B04B-D30E3322F9ED}" destId="{901A2F76-C99B-46B3-97DD-007E40D9E7F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r>
            <a:rPr lang="hr-HR" sz="1100" b="1" dirty="0">
              <a:solidFill>
                <a:schemeClr val="tx1"/>
              </a:solidFill>
            </a:rPr>
            <a:t>U prvom dijelu knjige  pisac napušta svoj dugogodišnji posao, posao kojeg je obavljao odlično i kojeg je volio.</a:t>
          </a:r>
          <a:endParaRPr lang="en-US" sz="1100" b="1" dirty="0">
            <a:solidFill>
              <a:schemeClr val="tx1"/>
            </a:solidFill>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custT="1"/>
      <dgm:spPr>
        <a:noFill/>
      </dgm:spPr>
      <dgm:t>
        <a:bodyPr/>
        <a:lstStyle/>
        <a:p>
          <a:r>
            <a:rPr lang="hr-HR" sz="1100" b="1" dirty="0">
              <a:solidFill>
                <a:schemeClr val="tx1"/>
              </a:solidFill>
            </a:rPr>
            <a:t>U svojem dnevniku piše i o svojim putovanjima u Veneciju i Trst ali do susjedskih splitskih otoka.</a:t>
          </a:r>
          <a:endParaRPr lang="en-US" sz="1100" b="1" dirty="0">
            <a:solidFill>
              <a:schemeClr val="tx1"/>
            </a:solidFill>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custT="1"/>
      <dgm:spPr>
        <a:noFill/>
      </dgm:spPr>
      <dgm:t>
        <a:bodyPr/>
        <a:lstStyle/>
        <a:p>
          <a:r>
            <a:rPr lang="hr-HR" sz="1100" b="1" dirty="0">
              <a:solidFill>
                <a:schemeClr val="tx1"/>
              </a:solidFill>
            </a:rPr>
            <a:t> On je čovjek pun života i duha pa je takva i njegova svakodnevnica, koja uključuje odlazak u trgovinu ili na </a:t>
          </a:r>
          <a:r>
            <a:rPr lang="hr-HR" sz="1100" b="1" dirty="0" err="1">
              <a:solidFill>
                <a:schemeClr val="tx1"/>
              </a:solidFill>
            </a:rPr>
            <a:t>peškariju</a:t>
          </a:r>
          <a:r>
            <a:rPr lang="hr-HR" sz="1100" b="1" dirty="0">
              <a:solidFill>
                <a:schemeClr val="tx1"/>
              </a:solidFill>
            </a:rPr>
            <a:t> gdje mu se događaju brojne anegdote.</a:t>
          </a:r>
          <a:endParaRPr lang="en-US" sz="1100" b="1" dirty="0">
            <a:solidFill>
              <a:schemeClr val="tx1"/>
            </a:solidFill>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custT="1"/>
      <dgm:spPr>
        <a:noFill/>
      </dgm:spPr>
      <dgm:t>
        <a:bodyPr/>
        <a:lstStyle/>
        <a:p>
          <a:r>
            <a:rPr lang="hr-HR" sz="1100" b="1" dirty="0">
              <a:solidFill>
                <a:schemeClr val="tx1"/>
              </a:solidFill>
            </a:rPr>
            <a:t>Povremeno putuje i u Zagreb pa opisuje i glavni grad Hrvatske, vožnje vlakom i ostale čari putovanja po Hrvatskoj.</a:t>
          </a:r>
          <a:endParaRPr lang="en-US" sz="1100" b="1" dirty="0">
            <a:solidFill>
              <a:schemeClr val="tx1"/>
            </a:solidFill>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custT="1"/>
      <dgm:spPr>
        <a:noFill/>
      </dgm:spPr>
      <dgm:t>
        <a:bodyPr/>
        <a:lstStyle/>
        <a:p>
          <a:r>
            <a:rPr lang="hr-HR" sz="1100" b="1" dirty="0">
              <a:solidFill>
                <a:schemeClr val="tx1"/>
              </a:solidFill>
            </a:rPr>
            <a:t>Vrste smiješnog u djelu su humor i ironija</a:t>
          </a:r>
          <a:endParaRPr lang="en-US" sz="1100" b="1" dirty="0">
            <a:solidFill>
              <a:schemeClr val="tx1"/>
            </a:solidFill>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94179" custLinFactNeighborX="443" custLinFactNeighborY="9338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LinFactNeighborX="2362" custLinFactNeighborY="-19583">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LinFactNeighborX="55376" custLinFactNeighborY="3904">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dgm:spPr>
        <a:noFill/>
      </dgm:spPr>
      <dgm:t>
        <a:bodyPr/>
        <a:lstStyle/>
        <a:p>
          <a:r>
            <a:rPr lang="hr-HR" b="1" dirty="0">
              <a:solidFill>
                <a:schemeClr val="tx1"/>
              </a:solidFill>
            </a:rPr>
            <a:t>Ovo djelo  zbirka je humorističkih bilježaka.</a:t>
          </a:r>
          <a:endParaRPr lang="en-US" b="1" dirty="0">
            <a:solidFill>
              <a:schemeClr val="tx1"/>
            </a:solidFill>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dgm:spPr>
        <a:noFill/>
      </dgm:spPr>
      <dgm:t>
        <a:bodyPr/>
        <a:lstStyle/>
        <a:p>
          <a:r>
            <a:rPr lang="hr-HR" b="1" dirty="0">
              <a:solidFill>
                <a:schemeClr val="tx1"/>
              </a:solidFill>
            </a:rPr>
            <a:t>Djelo</a:t>
          </a:r>
          <a:r>
            <a:rPr lang="hr-HR" b="1" baseline="0" dirty="0">
              <a:solidFill>
                <a:schemeClr val="tx1"/>
              </a:solidFill>
            </a:rPr>
            <a:t> je sastavljeno od 33 bilješke</a:t>
          </a:r>
          <a:endParaRPr lang="en-US" b="1" dirty="0">
            <a:solidFill>
              <a:schemeClr val="tx1"/>
            </a:solidFill>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dgm:spPr>
        <a:noFill/>
      </dgm:spPr>
      <dgm:t>
        <a:bodyPr/>
        <a:lstStyle/>
        <a:p>
          <a:r>
            <a:rPr lang="hr-HR" b="1" dirty="0">
              <a:solidFill>
                <a:schemeClr val="tx1"/>
              </a:solidFill>
            </a:rPr>
            <a:t> U djelu se može naći puno žargonizama.</a:t>
          </a:r>
          <a:endParaRPr lang="en-US" b="1" dirty="0">
            <a:solidFill>
              <a:schemeClr val="tx1"/>
            </a:solidFill>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dgm:spPr>
        <a:noFill/>
      </dgm:spPr>
      <dgm:t>
        <a:bodyPr/>
        <a:lstStyle/>
        <a:p>
          <a:r>
            <a:rPr lang="hr-HR" b="1" dirty="0">
              <a:solidFill>
                <a:schemeClr val="tx1"/>
              </a:solidFill>
            </a:rPr>
            <a:t>U njemu Klarić ismijava društvene probleme u Lijepoj Našoj, npr. izradu udžbenika iz povijesti.</a:t>
          </a:r>
          <a:endParaRPr lang="en-US" b="1" dirty="0">
            <a:solidFill>
              <a:schemeClr val="tx1"/>
            </a:solidFill>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dgm:spPr>
        <a:noFill/>
      </dgm:spPr>
      <dgm:t>
        <a:bodyPr/>
        <a:lstStyle/>
        <a:p>
          <a:r>
            <a:rPr lang="hr-HR" b="1" dirty="0">
              <a:solidFill>
                <a:schemeClr val="tx1"/>
              </a:solidFill>
            </a:rPr>
            <a:t>Vrste smiješnog ironija i satira. Oba tipa pronalazim čitajući između redaka. Na taj način oštro kritizira ljude koji nisu dovoljno kvalificirani za npr. pisanje udžbenika.</a:t>
          </a:r>
          <a:endParaRPr lang="en-US" b="1" dirty="0">
            <a:solidFill>
              <a:schemeClr val="tx1"/>
            </a:solidFill>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94179" custLinFactNeighborX="443" custLinFactNeighborY="9338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LinFactNeighborX="2362" custLinFactNeighborY="-19583">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LinFactNeighborX="59146" custLinFactNeighborY="-6839">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r>
            <a:rPr lang="hr-HR" sz="1100" b="1" dirty="0">
              <a:solidFill>
                <a:schemeClr val="tx1"/>
              </a:solidFill>
            </a:rPr>
            <a:t>Rujana </a:t>
          </a:r>
          <a:r>
            <a:rPr lang="hr-HR" sz="1100" b="1" dirty="0" err="1">
              <a:solidFill>
                <a:schemeClr val="tx1"/>
              </a:solidFill>
            </a:rPr>
            <a:t>Jeger</a:t>
          </a:r>
          <a:r>
            <a:rPr lang="hr-HR" sz="1100" b="1" dirty="0">
              <a:solidFill>
                <a:schemeClr val="tx1"/>
              </a:solidFill>
            </a:rPr>
            <a:t> je 2001. godine napisala "</a:t>
          </a:r>
          <a:r>
            <a:rPr lang="hr-HR" sz="1100" b="1" dirty="0" err="1">
              <a:solidFill>
                <a:schemeClr val="tx1"/>
              </a:solidFill>
            </a:rPr>
            <a:t>Darkroom</a:t>
          </a:r>
          <a:r>
            <a:rPr lang="hr-HR" sz="1100" b="1" dirty="0">
              <a:solidFill>
                <a:schemeClr val="tx1"/>
              </a:solidFill>
            </a:rPr>
            <a:t>", svoju prvu knjigu</a:t>
          </a:r>
          <a:endParaRPr lang="en-US" sz="1100" b="1" dirty="0">
            <a:solidFill>
              <a:schemeClr val="tx1"/>
            </a:solidFill>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custT="1"/>
      <dgm:spPr>
        <a:noFill/>
      </dgm:spPr>
      <dgm:t>
        <a:bodyPr/>
        <a:lstStyle/>
        <a:p>
          <a:r>
            <a:rPr lang="hr-HR" sz="1100" b="1" dirty="0">
              <a:solidFill>
                <a:schemeClr val="tx1"/>
              </a:solidFill>
            </a:rPr>
            <a:t>Ovo je djelo roman s dosta anegdota i ironije</a:t>
          </a:r>
          <a:endParaRPr lang="en-US" sz="1100" b="1" dirty="0">
            <a:solidFill>
              <a:schemeClr val="tx1"/>
            </a:solidFill>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custT="1"/>
      <dgm:spPr>
        <a:noFill/>
      </dgm:spPr>
      <dgm:t>
        <a:bodyPr/>
        <a:lstStyle/>
        <a:p>
          <a:r>
            <a:rPr lang="hr-HR" sz="1100" b="1" dirty="0">
              <a:solidFill>
                <a:schemeClr val="tx1"/>
              </a:solidFill>
            </a:rPr>
            <a:t> </a:t>
          </a:r>
          <a:r>
            <a:rPr lang="hr-HR" sz="1100" b="1" dirty="0">
              <a:solidFill>
                <a:schemeClr val="tx1"/>
              </a:solidFill>
              <a:effectLst/>
            </a:rPr>
            <a:t>Istodobno je to i ne klasičan roman i mješavina dnevnika i sjećanja u kojem se redaju duhovito poentirani fragmenti i anegdote, bez 'središnje' radnje</a:t>
          </a:r>
          <a:endParaRPr lang="en-US" sz="1100" b="1" dirty="0">
            <a:solidFill>
              <a:schemeClr val="tx1"/>
            </a:solidFill>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custT="1"/>
      <dgm:spPr>
        <a:noFill/>
      </dgm:spPr>
      <dgm:t>
        <a:bodyPr/>
        <a:lstStyle/>
        <a:p>
          <a:r>
            <a:rPr lang="hr-HR" sz="1100" b="1" dirty="0">
              <a:solidFill>
                <a:schemeClr val="tx1"/>
              </a:solidFill>
            </a:rPr>
            <a:t>U knjizi čitko i autorski promišljeno opisuje glavni lik </a:t>
          </a:r>
          <a:r>
            <a:rPr lang="hr-HR" sz="1100" b="1" dirty="0" err="1">
              <a:solidFill>
                <a:schemeClr val="tx1"/>
              </a:solidFill>
            </a:rPr>
            <a:t>Moranu,no</a:t>
          </a:r>
          <a:r>
            <a:rPr lang="hr-HR" sz="1100" b="1" dirty="0">
              <a:solidFill>
                <a:schemeClr val="tx1"/>
              </a:solidFill>
            </a:rPr>
            <a:t> istovremeno govori o čitavoj jednoj generaciji čije se sazrijevanje odvijalo za traumatičnog razdoblja hrvatske i ex-</a:t>
          </a:r>
          <a:r>
            <a:rPr lang="hr-HR" sz="1100" b="1" dirty="0" err="1">
              <a:solidFill>
                <a:schemeClr val="tx1"/>
              </a:solidFill>
            </a:rPr>
            <a:t>yu</a:t>
          </a:r>
          <a:r>
            <a:rPr lang="hr-HR" sz="1100" b="1" dirty="0">
              <a:solidFill>
                <a:schemeClr val="tx1"/>
              </a:solidFill>
            </a:rPr>
            <a:t> povijesti, na prijelomu 80-ih i 90-ih godina</a:t>
          </a:r>
          <a:endParaRPr lang="en-US" sz="1100" b="1" dirty="0">
            <a:solidFill>
              <a:schemeClr val="tx1"/>
            </a:solidFill>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custT="1"/>
      <dgm:spPr>
        <a:noFill/>
      </dgm:spPr>
      <dgm:t>
        <a:bodyPr/>
        <a:lstStyle/>
        <a:p>
          <a:r>
            <a:rPr lang="hr-HR" sz="1100" b="1" dirty="0">
              <a:solidFill>
                <a:schemeClr val="tx1"/>
              </a:solidFill>
            </a:rPr>
            <a:t>U</a:t>
          </a:r>
          <a:r>
            <a:rPr lang="hr-HR" sz="1100" b="1" dirty="0"/>
            <a:t> </a:t>
          </a:r>
          <a:r>
            <a:rPr lang="hr-HR" sz="1100" b="1" dirty="0">
              <a:solidFill>
                <a:schemeClr val="tx1"/>
              </a:solidFill>
            </a:rPr>
            <a:t>knjizi čitko i autorski promišljeno opisuje glavni lik </a:t>
          </a:r>
          <a:r>
            <a:rPr lang="hr-HR" sz="1100" b="1" dirty="0" err="1">
              <a:solidFill>
                <a:schemeClr val="tx1"/>
              </a:solidFill>
            </a:rPr>
            <a:t>Moranu,no</a:t>
          </a:r>
          <a:r>
            <a:rPr lang="hr-HR" sz="1100" b="1" dirty="0">
              <a:solidFill>
                <a:schemeClr val="tx1"/>
              </a:solidFill>
            </a:rPr>
            <a:t> istovremeno govori o čitavoj jednoj generaciji čije se sazrijevanje odvijalo za traumatičnog razdoblja hrvatske i ex-</a:t>
          </a:r>
          <a:r>
            <a:rPr lang="hr-HR" sz="1100" b="1" dirty="0" err="1">
              <a:solidFill>
                <a:schemeClr val="tx1"/>
              </a:solidFill>
            </a:rPr>
            <a:t>yu</a:t>
          </a:r>
          <a:r>
            <a:rPr lang="hr-HR" sz="1100" b="1" dirty="0">
              <a:solidFill>
                <a:schemeClr val="tx1"/>
              </a:solidFill>
            </a:rPr>
            <a:t> povijesti, na prijelomu 80-ih i 90-ih godina</a:t>
          </a:r>
          <a:endParaRPr lang="en-US" sz="1100" b="1" dirty="0">
            <a:solidFill>
              <a:schemeClr val="tx1"/>
            </a:solidFill>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94179" custLinFactNeighborX="443" custLinFactNeighborY="9338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ScaleX="98888" custScaleY="127561" custLinFactNeighborX="3590" custLinFactNeighborY="-19408">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ScaleX="98888" custScaleY="145439" custLinFactNeighborX="59146" custLinFactNeighborY="-6839">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r>
            <a:rPr lang="hr-HR" sz="1100" b="1" dirty="0">
              <a:solidFill>
                <a:schemeClr val="tx1"/>
              </a:solidFill>
              <a:latin typeface="+mn-lt"/>
              <a:cs typeface="Times New Roman" panose="02020603050405020304" pitchFamily="18" charset="0"/>
            </a:rPr>
            <a:t>Pod vodstvom Nade Gašić, objavljen je skup objavljenih i neobjavljenih </a:t>
          </a:r>
          <a:r>
            <a:rPr lang="hr-HR" sz="1100" b="1" dirty="0" err="1">
              <a:solidFill>
                <a:schemeClr val="tx1"/>
              </a:solidFill>
              <a:latin typeface="+mn-lt"/>
              <a:cs typeface="Times New Roman" panose="02020603050405020304" pitchFamily="18" charset="0"/>
            </a:rPr>
            <a:t>Ćićinih</a:t>
          </a:r>
          <a:r>
            <a:rPr lang="hr-HR" sz="1100" b="1" dirty="0">
              <a:solidFill>
                <a:schemeClr val="tx1"/>
              </a:solidFill>
              <a:latin typeface="+mn-lt"/>
              <a:cs typeface="Times New Roman" panose="02020603050405020304" pitchFamily="18" charset="0"/>
            </a:rPr>
            <a:t> tekstova ( Feral Tribune, Nedjeljna Dalmacija, Slobodna Dalmacija). </a:t>
          </a:r>
          <a:endParaRPr lang="en-US" sz="1100" b="1" dirty="0">
            <a:solidFill>
              <a:schemeClr val="tx1"/>
            </a:solidFill>
            <a:latin typeface="+mn-lt"/>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custT="1"/>
      <dgm:spPr>
        <a:noFill/>
      </dgm:spPr>
      <dgm:t>
        <a:bodyPr/>
        <a:lstStyle/>
        <a:p>
          <a:pPr>
            <a:buFont typeface="Arial" panose="020B0604020202020204" pitchFamily="34" charset="0"/>
            <a:buChar char="•"/>
          </a:pPr>
          <a:r>
            <a:rPr lang="hr-HR" sz="1100" b="1" dirty="0">
              <a:solidFill>
                <a:schemeClr val="tx1"/>
              </a:solidFill>
              <a:latin typeface="+mn-lt"/>
              <a:cs typeface="Times New Roman" panose="02020603050405020304" pitchFamily="18" charset="0"/>
            </a:rPr>
            <a:t>Iznimno je humoristična i satirična.</a:t>
          </a:r>
          <a:endParaRPr lang="en-US" sz="1100" b="1" dirty="0">
            <a:solidFill>
              <a:schemeClr val="tx1"/>
            </a:solidFill>
            <a:latin typeface="+mn-lt"/>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custT="1"/>
      <dgm:spPr>
        <a:noFill/>
      </dgm:spPr>
      <dgm:t>
        <a:bodyPr/>
        <a:lstStyle/>
        <a:p>
          <a:r>
            <a:rPr lang="hr-HR" sz="1100" b="1" dirty="0">
              <a:solidFill>
                <a:schemeClr val="tx1"/>
              </a:solidFill>
              <a:latin typeface="+mn-lt"/>
              <a:cs typeface="Times New Roman" panose="02020603050405020304" pitchFamily="18" charset="0"/>
            </a:rPr>
            <a:t>Tekst je pisan u dijalektu, i čakavskim narječjem. Ne pazi se na pravopis već je napisano „po dalmatinski”.</a:t>
          </a:r>
          <a:endParaRPr lang="en-US" sz="1100" b="1" dirty="0">
            <a:solidFill>
              <a:schemeClr val="tx1"/>
            </a:solidFill>
            <a:latin typeface="+mn-lt"/>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custT="1"/>
      <dgm:spPr>
        <a:noFill/>
      </dgm:spPr>
      <dgm:t>
        <a:bodyPr/>
        <a:lstStyle/>
        <a:p>
          <a:r>
            <a:rPr lang="hr-HR" sz="1100" b="1" dirty="0">
              <a:solidFill>
                <a:schemeClr val="tx1"/>
              </a:solidFill>
              <a:latin typeface="+mn-lt"/>
              <a:cs typeface="Times New Roman" panose="02020603050405020304" pitchFamily="18" charset="0"/>
            </a:rPr>
            <a:t>Knjiga se sastoji od više feljtona, te je podijeljena naslovima. Sastoji se od teksta o </a:t>
          </a:r>
          <a:r>
            <a:rPr lang="hr-HR" sz="1100" b="1" dirty="0" err="1">
              <a:solidFill>
                <a:schemeClr val="tx1"/>
              </a:solidFill>
              <a:latin typeface="+mn-lt"/>
              <a:cs typeface="Times New Roman" panose="02020603050405020304" pitchFamily="18" charset="0"/>
            </a:rPr>
            <a:t>piciginu</a:t>
          </a:r>
          <a:r>
            <a:rPr lang="hr-HR" sz="1100" b="1" dirty="0">
              <a:solidFill>
                <a:schemeClr val="tx1"/>
              </a:solidFill>
              <a:latin typeface="+mn-lt"/>
              <a:cs typeface="Times New Roman" panose="02020603050405020304" pitchFamily="18" charset="0"/>
            </a:rPr>
            <a:t>, Dorinog dnevnika s </a:t>
          </a:r>
          <a:r>
            <a:rPr lang="hr-HR" sz="1100" b="1" dirty="0" err="1">
              <a:solidFill>
                <a:schemeClr val="tx1"/>
              </a:solidFill>
              <a:latin typeface="+mn-lt"/>
              <a:cs typeface="Times New Roman" panose="02020603050405020304" pitchFamily="18" charset="0"/>
            </a:rPr>
            <a:t>ricetama</a:t>
          </a:r>
          <a:r>
            <a:rPr lang="hr-HR" sz="1100" b="1" dirty="0">
              <a:solidFill>
                <a:schemeClr val="tx1"/>
              </a:solidFill>
              <a:latin typeface="+mn-lt"/>
              <a:cs typeface="Times New Roman" panose="02020603050405020304" pitchFamily="18" charset="0"/>
            </a:rPr>
            <a:t>, priče o Starom placu, „od janjčića od </a:t>
          </a:r>
          <a:r>
            <a:rPr lang="hr-HR" sz="1100" b="1" dirty="0" err="1">
              <a:solidFill>
                <a:schemeClr val="tx1"/>
              </a:solidFill>
              <a:latin typeface="+mn-lt"/>
              <a:cs typeface="Times New Roman" panose="02020603050405020304" pitchFamily="18" charset="0"/>
            </a:rPr>
            <a:t>Wimbledona</a:t>
          </a:r>
          <a:r>
            <a:rPr lang="hr-HR" sz="1100" b="1" dirty="0">
              <a:solidFill>
                <a:schemeClr val="tx1"/>
              </a:solidFill>
              <a:latin typeface="+mn-lt"/>
              <a:cs typeface="Times New Roman" panose="02020603050405020304" pitchFamily="18" charset="0"/>
            </a:rPr>
            <a:t>” i mnoštvo drugih tekstova. </a:t>
          </a:r>
          <a:endParaRPr lang="en-US" sz="1100" b="1" dirty="0">
            <a:solidFill>
              <a:schemeClr val="tx1"/>
            </a:solidFill>
            <a:latin typeface="+mn-lt"/>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custT="1"/>
      <dgm:spPr>
        <a:noFill/>
      </dgm:spPr>
      <dgm:t>
        <a:bodyPr/>
        <a:lstStyle/>
        <a:p>
          <a:r>
            <a:rPr lang="hr-HR" sz="1100" b="1" dirty="0">
              <a:solidFill>
                <a:schemeClr val="tx1"/>
              </a:solidFill>
              <a:latin typeface="+mn-lt"/>
            </a:rPr>
            <a:t>„ </a:t>
          </a:r>
          <a:r>
            <a:rPr lang="hr-HR" sz="1100" b="1" dirty="0" err="1">
              <a:solidFill>
                <a:schemeClr val="tx1"/>
              </a:solidFill>
              <a:latin typeface="+mn-lt"/>
              <a:cs typeface="Times New Roman" panose="02020603050405020304" pitchFamily="18" charset="0"/>
            </a:rPr>
            <a:t>Picigin</a:t>
          </a:r>
          <a:r>
            <a:rPr lang="hr-HR" sz="1100" b="1" dirty="0">
              <a:solidFill>
                <a:schemeClr val="tx1"/>
              </a:solidFill>
              <a:latin typeface="+mn-lt"/>
              <a:cs typeface="Times New Roman" panose="02020603050405020304" pitchFamily="18" charset="0"/>
            </a:rPr>
            <a:t> bez petoga, to je ka </a:t>
          </a:r>
          <a:r>
            <a:rPr lang="hr-HR" sz="1100" b="1" dirty="0" err="1">
              <a:solidFill>
                <a:schemeClr val="tx1"/>
              </a:solidFill>
              <a:latin typeface="+mn-lt"/>
              <a:cs typeface="Times New Roman" panose="02020603050405020304" pitchFamily="18" charset="0"/>
            </a:rPr>
            <a:t>postol</a:t>
          </a:r>
          <a:r>
            <a:rPr lang="hr-HR" sz="1100" b="1" dirty="0">
              <a:solidFill>
                <a:schemeClr val="tx1"/>
              </a:solidFill>
              <a:latin typeface="+mn-lt"/>
              <a:cs typeface="Times New Roman" panose="02020603050405020304" pitchFamily="18" charset="0"/>
            </a:rPr>
            <a:t> bez </a:t>
          </a:r>
          <a:r>
            <a:rPr lang="hr-HR" sz="1100" b="1" dirty="0" err="1">
              <a:solidFill>
                <a:schemeClr val="tx1"/>
              </a:solidFill>
              <a:latin typeface="+mn-lt"/>
              <a:cs typeface="Times New Roman" panose="02020603050405020304" pitchFamily="18" charset="0"/>
            </a:rPr>
            <a:t>špigeti</a:t>
          </a:r>
          <a:r>
            <a:rPr lang="hr-HR" sz="1100" b="1" dirty="0">
              <a:solidFill>
                <a:schemeClr val="tx1"/>
              </a:solidFill>
              <a:latin typeface="+mn-lt"/>
              <a:cs typeface="Times New Roman" panose="02020603050405020304" pitchFamily="18" charset="0"/>
            </a:rPr>
            <a:t>, ka tava bez drške, ka briškula bez četvrtoga i ka brak bez trećega.”</a:t>
          </a:r>
          <a:endParaRPr lang="en-US" sz="1100" b="1" dirty="0">
            <a:solidFill>
              <a:schemeClr val="tx1"/>
            </a:solidFill>
            <a:latin typeface="+mn-lt"/>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94179" custLinFactNeighborX="443" custLinFactNeighborY="9338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LinFactNeighborX="3590" custLinFactNeighborY="-17037">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LinFactNeighborX="55376" custLinFactNeighborY="3904">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r>
            <a:rPr lang="hr-HR" sz="1100" b="1" i="0" u="none" dirty="0">
              <a:solidFill>
                <a:schemeClr val="tx1"/>
              </a:solidFill>
            </a:rPr>
            <a:t>Ova zbirka odabranih tekstova, eseja i komentara nastalih u razdoblju između 2007. i 2012. godine, objavljenih u ženskim časopisima Stilist, Cosmopolitan i Zaposlena žena</a:t>
          </a:r>
          <a:r>
            <a:rPr lang="hr-HR" sz="1100" b="1" i="0" dirty="0">
              <a:solidFill>
                <a:schemeClr val="tx1"/>
              </a:solidFill>
            </a:rPr>
            <a:t>​</a:t>
          </a:r>
          <a:endParaRPr lang="en-US" sz="1100" b="1" dirty="0">
            <a:solidFill>
              <a:schemeClr val="tx1"/>
            </a:solidFill>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custT="1"/>
      <dgm:spPr>
        <a:noFill/>
      </dgm:spPr>
      <dgm:t>
        <a:bodyPr/>
        <a:lstStyle/>
        <a:p>
          <a:r>
            <a:rPr lang="pl-PL" sz="1100" b="1" i="0" dirty="0">
              <a:solidFill>
                <a:schemeClr val="tx1"/>
              </a:solidFill>
            </a:rPr>
            <a:t>U njemu se nalazi dosta anegdota i ironije</a:t>
          </a:r>
          <a:endParaRPr lang="en-US" sz="1100" b="1" dirty="0">
            <a:solidFill>
              <a:schemeClr val="tx1"/>
            </a:solidFill>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custT="1"/>
      <dgm:spPr>
        <a:noFill/>
      </dgm:spPr>
      <dgm:t>
        <a:bodyPr/>
        <a:lstStyle/>
        <a:p>
          <a:r>
            <a:rPr lang="hr-HR" sz="1100" b="1" i="0" u="none" dirty="0">
              <a:solidFill>
                <a:schemeClr val="tx1"/>
              </a:solidFill>
            </a:rPr>
            <a:t>˝</a:t>
          </a:r>
          <a:r>
            <a:rPr lang="hr-HR" sz="1100" b="1" i="0" u="none" dirty="0" err="1">
              <a:solidFill>
                <a:schemeClr val="tx1"/>
              </a:solidFill>
            </a:rPr>
            <a:t>Rujanin</a:t>
          </a:r>
          <a:r>
            <a:rPr lang="hr-HR" sz="1100" b="1" i="0" u="none" dirty="0">
              <a:solidFill>
                <a:schemeClr val="tx1"/>
              </a:solidFill>
            </a:rPr>
            <a:t> feminizam u ženskim časopisima djeluje kao subverzija˝</a:t>
          </a:r>
          <a:r>
            <a:rPr lang="hr-HR" sz="1100" b="1" i="0" dirty="0">
              <a:solidFill>
                <a:schemeClr val="tx1"/>
              </a:solidFill>
            </a:rPr>
            <a:t>​</a:t>
          </a:r>
          <a:endParaRPr lang="en-US" sz="1100" b="1" dirty="0">
            <a:solidFill>
              <a:schemeClr val="tx1"/>
            </a:solidFill>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custT="1"/>
      <dgm:spPr>
        <a:noFill/>
      </dgm:spPr>
      <dgm:t>
        <a:bodyPr/>
        <a:lstStyle/>
        <a:p>
          <a:r>
            <a:rPr lang="hr-HR" sz="1100" b="1" i="0" u="none" dirty="0">
              <a:solidFill>
                <a:schemeClr val="tx1"/>
              </a:solidFill>
            </a:rPr>
            <a:t>U ovom djelu posebno se ističu njezina iskrena zapažanja nekih loših stvari koje su se nekada odvijale u svijetu, a neke još i danas (ponekad bolno iskrena), inteligencija ali i lepršavost</a:t>
          </a:r>
          <a:r>
            <a:rPr lang="hr-HR" sz="1100" b="1" i="0" dirty="0">
              <a:solidFill>
                <a:schemeClr val="tx1"/>
              </a:solidFill>
            </a:rPr>
            <a:t>​</a:t>
          </a:r>
          <a:endParaRPr lang="en-US" sz="1100" b="1" dirty="0">
            <a:solidFill>
              <a:schemeClr val="tx1"/>
            </a:solidFill>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custT="1"/>
      <dgm:spPr>
        <a:noFill/>
      </dgm:spPr>
      <dgm:t>
        <a:bodyPr/>
        <a:lstStyle/>
        <a:p>
          <a:r>
            <a:rPr lang="hr-HR" sz="1100" b="1" i="0" u="none" dirty="0">
              <a:solidFill>
                <a:schemeClr val="tx1"/>
              </a:solidFill>
            </a:rPr>
            <a:t>Ovo djelo sadrži puno različitih naslova i tema prikazanih u malo vedrijem i šaljivom smislu, no također ima i onih tema na koje se ne bi trebalo smijati kao što su na primjer ubojstva i seksualna zlostavljanja žena</a:t>
          </a:r>
          <a:r>
            <a:rPr lang="hr-HR" sz="1100" b="1" i="0" dirty="0">
              <a:solidFill>
                <a:schemeClr val="tx1"/>
              </a:solidFill>
            </a:rPr>
            <a:t>​</a:t>
          </a:r>
          <a:endParaRPr lang="en-US" sz="1100" b="1" dirty="0">
            <a:solidFill>
              <a:schemeClr val="tx1"/>
            </a:solidFill>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138229" custLinFactNeighborX="-41" custLinFactNeighborY="80433">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LinFactNeighborX="3590" custLinFactNeighborY="-17037">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ScaleY="143791" custLinFactNeighborX="55376" custLinFactNeighborY="3904">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dgm:spPr>
        <a:noFill/>
      </dgm:spPr>
      <dgm:t>
        <a:bodyPr/>
        <a:lstStyle/>
        <a:p>
          <a:r>
            <a:rPr lang="hr-HR" b="1" dirty="0">
              <a:solidFill>
                <a:schemeClr val="tx1"/>
              </a:solidFill>
            </a:rPr>
            <a:t>Knjiga  „Žene vole pametne muškarce” sastoji se od 54 humoreske i 18 priča.  U pričama pisac ne piše određeno o pojedincima, već o karakterima. </a:t>
          </a:r>
          <a:endParaRPr lang="en-US" b="1" dirty="0">
            <a:solidFill>
              <a:schemeClr val="tx1"/>
            </a:solidFill>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dgm:spPr>
        <a:noFill/>
      </dgm:spPr>
      <dgm:t>
        <a:bodyPr/>
        <a:lstStyle/>
        <a:p>
          <a:r>
            <a:rPr lang="hr-HR" b="1" dirty="0">
              <a:solidFill>
                <a:schemeClr val="tx1"/>
              </a:solidFill>
            </a:rPr>
            <a:t>Knjiga je napisana jednostavnim jezikom. Nailazimo na iznenadne preokrete koju nas tjeraju da nastavljamo čitati.</a:t>
          </a:r>
          <a:endParaRPr lang="en-US" b="1" dirty="0">
            <a:solidFill>
              <a:schemeClr val="tx1"/>
            </a:solidFill>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dgm:spPr>
        <a:noFill/>
      </dgm:spPr>
      <dgm:t>
        <a:bodyPr/>
        <a:lstStyle/>
        <a:p>
          <a:r>
            <a:rPr lang="hr-HR" b="1" dirty="0">
              <a:solidFill>
                <a:schemeClr val="tx1"/>
              </a:solidFill>
            </a:rPr>
            <a:t> To su  kratke i jednostavne priče, vedrog humora.</a:t>
          </a:r>
          <a:endParaRPr lang="en-US" b="1" dirty="0">
            <a:solidFill>
              <a:schemeClr val="tx1"/>
            </a:solidFill>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dgm:spPr>
        <a:noFill/>
      </dgm:spPr>
      <dgm:t>
        <a:bodyPr/>
        <a:lstStyle/>
        <a:p>
          <a:r>
            <a:rPr lang="hr-HR" b="1" dirty="0">
              <a:solidFill>
                <a:schemeClr val="tx1"/>
              </a:solidFill>
            </a:rPr>
            <a:t>Priče su ozbiljnije tematike, no i priče i humoreske su zasnivane na svakodnevnom životu. </a:t>
          </a:r>
          <a:endParaRPr lang="en-US" b="1" dirty="0">
            <a:solidFill>
              <a:schemeClr val="tx1"/>
            </a:solidFill>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dgm:spPr>
        <a:noFill/>
      </dgm:spPr>
      <dgm:t>
        <a:bodyPr/>
        <a:lstStyle/>
        <a:p>
          <a:r>
            <a:rPr lang="hr-HR" b="1" dirty="0">
              <a:solidFill>
                <a:schemeClr val="tx1"/>
              </a:solidFill>
            </a:rPr>
            <a:t>Humoreska je sama po sebi jedan tip smiješnog. To je kratka i jednostavna priča, vedrog humora.</a:t>
          </a:r>
          <a:endParaRPr lang="en-US" b="1" dirty="0">
            <a:solidFill>
              <a:schemeClr val="tx1"/>
            </a:solidFill>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94179" custLinFactNeighborX="443" custLinFactNeighborY="9338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LinFactNeighborX="2362" custLinFactNeighborY="-19583">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LinFactNeighborX="55376" custLinFactNeighborY="3904">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r>
            <a:rPr lang="hr-HR" sz="1200" b="1" dirty="0">
              <a:solidFill>
                <a:schemeClr val="tx1"/>
              </a:solidFill>
            </a:rPr>
            <a:t>Izdana je 2003. te je nastavak knjige „Što svaka žena </a:t>
          </a:r>
          <a:r>
            <a:rPr lang="hr-HR" sz="1200" b="1" dirty="0" err="1">
              <a:solidFill>
                <a:schemeClr val="tx1"/>
              </a:solidFill>
            </a:rPr>
            <a:t>triba</a:t>
          </a:r>
          <a:r>
            <a:rPr lang="hr-HR" sz="1200" b="1" dirty="0">
              <a:solidFill>
                <a:schemeClr val="tx1"/>
              </a:solidFill>
            </a:rPr>
            <a:t> znat o </a:t>
          </a:r>
          <a:r>
            <a:rPr lang="hr-HR" sz="1200" b="1" dirty="0" err="1">
              <a:solidFill>
                <a:schemeClr val="tx1"/>
              </a:solidFill>
            </a:rPr>
            <a:t>onin</a:t>
          </a:r>
          <a:r>
            <a:rPr lang="hr-HR" sz="1200" b="1" dirty="0">
              <a:solidFill>
                <a:schemeClr val="tx1"/>
              </a:solidFill>
            </a:rPr>
            <a:t> stvarima”.</a:t>
          </a:r>
          <a:endParaRPr lang="en-US" sz="1200" b="1" dirty="0">
            <a:solidFill>
              <a:schemeClr val="tx1"/>
            </a:solidFill>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2539E7D0-E75D-4992-A3C7-4D17D9C09E63}">
      <dgm:prSet custT="1"/>
      <dgm:spPr>
        <a:noFill/>
      </dgm:spPr>
      <dgm:t>
        <a:bodyPr/>
        <a:lstStyle/>
        <a:p>
          <a:r>
            <a:rPr lang="hr-HR" sz="1200" b="1" dirty="0">
              <a:solidFill>
                <a:schemeClr val="tx1"/>
              </a:solidFill>
            </a:rPr>
            <a:t>U ovom djelu glavni lik ujedno i pripovjedač cijele priče je Goge </a:t>
          </a:r>
          <a:r>
            <a:rPr lang="hr-HR" sz="1200" b="1" dirty="0" err="1">
              <a:solidFill>
                <a:schemeClr val="tx1"/>
              </a:solidFill>
            </a:rPr>
            <a:t>Bjondina</a:t>
          </a:r>
          <a:r>
            <a:rPr lang="hr-HR" sz="1200" b="1" dirty="0">
              <a:solidFill>
                <a:schemeClr val="tx1"/>
              </a:solidFill>
            </a:rPr>
            <a:t>. Ona nam priča o svom ne toliko uspješnom ljubavnom životu, neuspjelom braku te daje i dijeli savjete i zavodničke trikove. </a:t>
          </a:r>
          <a:endParaRPr lang="en-US" sz="1200" b="1" dirty="0">
            <a:solidFill>
              <a:schemeClr val="tx1"/>
            </a:solidFill>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custT="1"/>
      <dgm:spPr>
        <a:noFill/>
      </dgm:spPr>
      <dgm:t>
        <a:bodyPr/>
        <a:lstStyle/>
        <a:p>
          <a:r>
            <a:rPr lang="hr-HR" sz="1200" b="1" dirty="0">
              <a:solidFill>
                <a:schemeClr val="tx1"/>
              </a:solidFill>
            </a:rPr>
            <a:t>VRSTA DJELA: priče u 1. licu</a:t>
          </a:r>
          <a:endParaRPr lang="en-US" sz="1200" b="1" dirty="0">
            <a:solidFill>
              <a:srgbClr val="FF0000"/>
            </a:solidFill>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custT="1"/>
      <dgm:spPr>
        <a:noFill/>
      </dgm:spPr>
      <dgm:t>
        <a:bodyPr/>
        <a:lstStyle/>
        <a:p>
          <a:r>
            <a:rPr lang="hr-HR" sz="1200" b="1" dirty="0">
              <a:solidFill>
                <a:schemeClr val="tx1"/>
              </a:solidFill>
            </a:rPr>
            <a:t>Kako je život nije toliko mazio pokušava pronaći sreću na razne načine. Navodi dugogodišnje odnose muškaraca i žena te u potrazi za srećom i boljim životom odlazi u Ameriku</a:t>
          </a:r>
          <a:endParaRPr lang="en-US" sz="1200" b="1" dirty="0">
            <a:solidFill>
              <a:schemeClr val="tx1"/>
            </a:solidFill>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4" custScaleX="103991" custScaleY="106998" custLinFactNeighborX="-624" custLinFactNeighborY="77475">
        <dgm:presLayoutVars>
          <dgm:bulletEnabled val="1"/>
        </dgm:presLayoutVars>
      </dgm:prSet>
      <dgm:spPr/>
    </dgm:pt>
    <dgm:pt modelId="{16A5266E-CAF2-422E-A878-F5088CC830CA}" type="pres">
      <dgm:prSet presAssocID="{BF5207B6-7B3F-4801-8951-B9480C140DD3}" presName="sibTrans" presStyleCnt="0"/>
      <dgm:spPr/>
    </dgm:pt>
    <dgm:pt modelId="{0A1DC8DE-009C-48CB-95C3-7181D073C025}" type="pres">
      <dgm:prSet presAssocID="{2539E7D0-E75D-4992-A3C7-4D17D9C09E63}" presName="node" presStyleLbl="node1" presStyleIdx="1" presStyleCnt="4" custScaleX="104770" custScaleY="137071" custLinFactX="-10336" custLinFactY="100000" custLinFactNeighborX="-100000" custLinFactNeighborY="119289">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2" presStyleCnt="4" custLinFactX="8833" custLinFactNeighborX="100000" custLinFactNeighborY="-84113">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3" presStyleCnt="4" custScaleY="145598" custLinFactNeighborX="-576" custLinFactNeighborY="50882">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2"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1" destOrd="0" parTransId="{E6365617-6C67-4136-B403-6ADB22A54090}" sibTransId="{1B23671D-3019-4CBF-A9E2-D5427EFCD76F}"/>
    <dgm:cxn modelId="{E84FB791-AD66-4D4B-8036-7B59833B2CCA}" srcId="{074F60D3-0ED2-40B3-8578-82D0950AFBFC}" destId="{24AF01A8-3A65-4F57-81F6-39BE98271C21}" srcOrd="3"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D4966736-B494-4E9D-BB8A-E78CCCEACEE4}" type="presParOf" srcId="{4745C68A-DC40-40F2-B04B-D30E3322F9ED}" destId="{0A1DC8DE-009C-48CB-95C3-7181D073C025}" srcOrd="2" destOrd="0" presId="urn:microsoft.com/office/officeart/2005/8/layout/default"/>
    <dgm:cxn modelId="{EAAB279A-088D-4F2D-8F32-718F9E67E0FF}" type="presParOf" srcId="{4745C68A-DC40-40F2-B04B-D30E3322F9ED}" destId="{098A503A-0548-49FC-96C5-E469988EB0E2}" srcOrd="3" destOrd="0" presId="urn:microsoft.com/office/officeart/2005/8/layout/default"/>
    <dgm:cxn modelId="{AF8F3844-63F5-41D3-844F-19981B167ED5}" type="presParOf" srcId="{4745C68A-DC40-40F2-B04B-D30E3322F9ED}" destId="{901A2F76-C99B-46B3-97DD-007E40D9E7F5}" srcOrd="4" destOrd="0" presId="urn:microsoft.com/office/officeart/2005/8/layout/default"/>
    <dgm:cxn modelId="{ADD30696-079C-437C-BDCA-E805CC9504B3}" type="presParOf" srcId="{4745C68A-DC40-40F2-B04B-D30E3322F9ED}" destId="{A33A0305-3A16-4361-B8EF-920DAE4E604C}" srcOrd="5" destOrd="0" presId="urn:microsoft.com/office/officeart/2005/8/layout/default"/>
    <dgm:cxn modelId="{22574EFC-00A8-4237-A5BD-D29DA8666CC4}" type="presParOf" srcId="{4745C68A-DC40-40F2-B04B-D30E3322F9ED}" destId="{801644A6-3158-4648-BAF9-8648894DE0D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r>
            <a:rPr lang="hr-HR" sz="1100" b="1" dirty="0">
              <a:solidFill>
                <a:schemeClr val="tx1"/>
              </a:solidFill>
              <a:latin typeface="+mj-lt"/>
              <a:ea typeface="Cambria"/>
            </a:rPr>
            <a:t>Godišnjica je po vrsti komedija, a započinje okupljanjem obitelji koja ionako rijetko posjećuje rodno mjesto.</a:t>
          </a:r>
          <a:endParaRPr lang="en-US" sz="1100" b="1" dirty="0">
            <a:solidFill>
              <a:schemeClr val="tx1"/>
            </a:solidFill>
            <a:latin typeface="+mj-lt"/>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custT="1"/>
      <dgm:spPr>
        <a:noFill/>
      </dgm:spPr>
      <dgm:t>
        <a:bodyPr/>
        <a:lstStyle/>
        <a:p>
          <a:r>
            <a:rPr lang="hr-HR" sz="1100" b="1" dirty="0">
              <a:solidFill>
                <a:schemeClr val="tx1"/>
              </a:solidFill>
              <a:latin typeface="+mj-lt"/>
              <a:ea typeface="Cambria"/>
            </a:rPr>
            <a:t>Razlog okupljanja bila je prva obljetnica majčine smrti.</a:t>
          </a:r>
          <a:endParaRPr lang="en-US" sz="1100" b="1" dirty="0">
            <a:solidFill>
              <a:schemeClr val="tx1"/>
            </a:solidFill>
            <a:latin typeface="+mj-lt"/>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custT="1"/>
      <dgm:spPr>
        <a:noFill/>
      </dgm:spPr>
      <dgm:t>
        <a:bodyPr/>
        <a:lstStyle/>
        <a:p>
          <a:r>
            <a:rPr lang="hr-HR" sz="1100" b="1" dirty="0">
              <a:solidFill>
                <a:schemeClr val="tx1"/>
              </a:solidFill>
              <a:latin typeface="+mj-lt"/>
            </a:rPr>
            <a:t> </a:t>
          </a:r>
          <a:r>
            <a:rPr lang="hr-HR" sz="1100" b="1" dirty="0">
              <a:solidFill>
                <a:schemeClr val="tx1"/>
              </a:solidFill>
              <a:latin typeface="+mj-lt"/>
              <a:ea typeface="+mn-lt"/>
              <a:cs typeface="+mn-lt"/>
            </a:rPr>
            <a:t>Na samom kraju Luka daje do znanja Ani da ju ne voli, a ona pada pod ruke pedesetogodišnjeg djedovog susjeda koji obećava da će prihvatiti dijete kao svoje.</a:t>
          </a:r>
          <a:endParaRPr lang="en-US" sz="1100" b="1" dirty="0">
            <a:solidFill>
              <a:schemeClr val="tx1"/>
            </a:solidFill>
            <a:latin typeface="+mj-lt"/>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custT="1"/>
      <dgm:spPr>
        <a:noFill/>
      </dgm:spPr>
      <dgm:t>
        <a:bodyPr/>
        <a:lstStyle/>
        <a:p>
          <a:r>
            <a:rPr lang="hr-HR" sz="1100" b="1" dirty="0">
              <a:solidFill>
                <a:schemeClr val="tx1"/>
              </a:solidFill>
              <a:latin typeface="+mj-lt"/>
            </a:rPr>
            <a:t>Vrste smiješnog u komediji su komedija, ironija i humor.</a:t>
          </a:r>
          <a:endParaRPr lang="en-US" sz="1100" b="1" dirty="0">
            <a:solidFill>
              <a:schemeClr val="tx1"/>
            </a:solidFill>
            <a:latin typeface="+mj-lt"/>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custT="1"/>
      <dgm:spPr>
        <a:noFill/>
      </dgm:spPr>
      <dgm:t>
        <a:bodyPr/>
        <a:lstStyle/>
        <a:p>
          <a:r>
            <a:rPr lang="hr-HR" sz="1100" b="1" dirty="0">
              <a:solidFill>
                <a:schemeClr val="tx1"/>
              </a:solidFill>
              <a:latin typeface="+mj-lt"/>
              <a:ea typeface="Cambria"/>
              <a:cs typeface="+mn-lt"/>
            </a:rPr>
            <a:t>Luka, Izabelin i Darkov sin dolazi  na selo gdje prolazi sav potrebni mir koji mu je potreban za pripreme za završni ispit na fakultetu. No zavodi mladu djedovu partnericu kojoj napravi dijete, ali ju pritom ostavlja.</a:t>
          </a:r>
          <a:endParaRPr lang="en-US" sz="1100" b="1" dirty="0">
            <a:solidFill>
              <a:schemeClr val="tx1"/>
            </a:solidFill>
            <a:latin typeface="+mj-lt"/>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94179" custLinFactNeighborX="443" custLinFactNeighborY="9338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LinFactNeighborX="2362" custLinFactNeighborY="-19583">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ScaleX="103670" custScaleY="129643" custLinFactNeighborX="55376" custLinFactNeighborY="3904">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pPr algn="ctr"/>
          <a:r>
            <a:rPr lang="hr-HR" sz="1100" b="1" dirty="0">
              <a:solidFill>
                <a:schemeClr val="tx1"/>
              </a:solidFill>
              <a:latin typeface="+mn-lt"/>
            </a:rPr>
            <a:t>U djelu nam pisac na početku predstavlja glavnog lika </a:t>
          </a:r>
          <a:r>
            <a:rPr lang="hr-HR" sz="1100" b="1" dirty="0" err="1">
              <a:solidFill>
                <a:schemeClr val="tx1"/>
              </a:solidFill>
              <a:latin typeface="+mn-lt"/>
            </a:rPr>
            <a:t>Pijera</a:t>
          </a:r>
          <a:r>
            <a:rPr lang="hr-HR" sz="1100" b="1" dirty="0">
              <a:solidFill>
                <a:schemeClr val="tx1"/>
              </a:solidFill>
              <a:latin typeface="+mn-lt"/>
            </a:rPr>
            <a:t> koji nam govori o našem lijepom otoku u vrijeme njegovog odrastanja.</a:t>
          </a: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custT="1"/>
      <dgm:spPr>
        <a:noFill/>
      </dgm:spPr>
      <dgm:t>
        <a:bodyPr/>
        <a:lstStyle/>
        <a:p>
          <a:r>
            <a:rPr lang="hr-HR" sz="1100" b="1" dirty="0">
              <a:solidFill>
                <a:schemeClr val="tx1"/>
              </a:solidFill>
            </a:rPr>
            <a:t>Bratovština</a:t>
          </a:r>
          <a:r>
            <a:rPr lang="hr-HR" sz="1100" b="1" baseline="0" dirty="0">
              <a:solidFill>
                <a:schemeClr val="tx1"/>
              </a:solidFill>
            </a:rPr>
            <a:t> se lijepo razvijala, broj članova raste, ali i žene se žele pridružiti.</a:t>
          </a:r>
          <a:endParaRPr lang="en-US" sz="1100" b="1" dirty="0">
            <a:solidFill>
              <a:schemeClr val="tx1"/>
            </a:solidFill>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custT="1"/>
      <dgm:spPr>
        <a:noFill/>
      </dgm:spPr>
      <dgm:t>
        <a:bodyPr/>
        <a:lstStyle/>
        <a:p>
          <a:r>
            <a:rPr lang="hr-HR" sz="1100" b="1" dirty="0">
              <a:solidFill>
                <a:schemeClr val="tx1"/>
              </a:solidFill>
            </a:rPr>
            <a:t> Vrsta djela  - roman, a vrsta smiješnog ironija.</a:t>
          </a:r>
          <a:endParaRPr lang="en-US" sz="1100" b="1" dirty="0">
            <a:solidFill>
              <a:schemeClr val="tx1"/>
            </a:solidFill>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custT="1"/>
      <dgm:spPr>
        <a:noFill/>
      </dgm:spPr>
      <dgm:t>
        <a:bodyPr/>
        <a:lstStyle/>
        <a:p>
          <a:r>
            <a:rPr lang="hr-HR" sz="1100" b="1" dirty="0">
              <a:solidFill>
                <a:schemeClr val="tx1"/>
              </a:solidFill>
            </a:rPr>
            <a:t>Bratovština Galeba </a:t>
          </a:r>
          <a:r>
            <a:rPr lang="hr-HR" sz="1100" b="1" dirty="0" err="1">
              <a:solidFill>
                <a:schemeClr val="tx1"/>
              </a:solidFill>
            </a:rPr>
            <a:t>Lumbrelaša</a:t>
          </a:r>
          <a:r>
            <a:rPr lang="hr-HR" sz="1100" b="1" dirty="0">
              <a:solidFill>
                <a:schemeClr val="tx1"/>
              </a:solidFill>
            </a:rPr>
            <a:t> organizirana je da bi lijepo ugostila cure koje dolaze na </a:t>
          </a:r>
          <a:r>
            <a:rPr lang="hr-HR" sz="1100" b="1" dirty="0" err="1">
              <a:solidFill>
                <a:schemeClr val="tx1"/>
              </a:solidFill>
            </a:rPr>
            <a:t>Keros</a:t>
          </a:r>
          <a:r>
            <a:rPr lang="hr-HR" sz="1100" b="1" dirty="0">
              <a:solidFill>
                <a:schemeClr val="tx1"/>
              </a:solidFill>
            </a:rPr>
            <a:t> (Korčulu).</a:t>
          </a:r>
          <a:endParaRPr lang="en-US" sz="1100" b="1" dirty="0">
            <a:solidFill>
              <a:schemeClr val="tx1"/>
            </a:solidFill>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custT="1"/>
      <dgm:spPr>
        <a:noFill/>
      </dgm:spPr>
      <dgm:t>
        <a:bodyPr/>
        <a:lstStyle/>
        <a:p>
          <a:r>
            <a:rPr lang="hr-HR" sz="1100" b="1" dirty="0">
              <a:solidFill>
                <a:schemeClr val="tx1"/>
              </a:solidFill>
            </a:rPr>
            <a:t>U</a:t>
          </a:r>
          <a:r>
            <a:rPr lang="hr-HR" sz="1100" b="1" baseline="0" dirty="0">
              <a:solidFill>
                <a:schemeClr val="tx1"/>
              </a:solidFill>
            </a:rPr>
            <a:t> cijelom djelu </a:t>
          </a:r>
          <a:r>
            <a:rPr lang="hr-HR" sz="1100" b="1" baseline="0" dirty="0" err="1">
              <a:solidFill>
                <a:schemeClr val="tx1"/>
              </a:solidFill>
            </a:rPr>
            <a:t>Pijer</a:t>
          </a:r>
          <a:r>
            <a:rPr lang="hr-HR" sz="1100" b="1" baseline="0" dirty="0">
              <a:solidFill>
                <a:schemeClr val="tx1"/>
              </a:solidFill>
            </a:rPr>
            <a:t> se hvalio svojim labudom, a nakon smrti…</a:t>
          </a:r>
          <a:endParaRPr lang="en-US" sz="1100" b="1" dirty="0">
            <a:solidFill>
              <a:schemeClr val="tx1"/>
            </a:solidFill>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94179" custLinFactNeighborX="-42" custLinFactNeighborY="9283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LinFactNeighborX="2362" custLinFactNeighborY="-19583">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LinFactNeighborX="55376" custLinFactNeighborY="3904">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pPr algn="ctr"/>
          <a:r>
            <a:rPr lang="hr-HR" sz="1100" b="1" dirty="0">
              <a:solidFill>
                <a:schemeClr val="tx1"/>
              </a:solidFill>
            </a:rPr>
            <a:t>Bratovština Labuda </a:t>
          </a:r>
          <a:r>
            <a:rPr lang="hr-HR" sz="1100" b="1" dirty="0" err="1">
              <a:solidFill>
                <a:schemeClr val="tx1"/>
              </a:solidFill>
            </a:rPr>
            <a:t>Lumbrelaša</a:t>
          </a:r>
          <a:r>
            <a:rPr lang="hr-HR" sz="1100" b="1" dirty="0">
              <a:solidFill>
                <a:schemeClr val="tx1"/>
              </a:solidFill>
            </a:rPr>
            <a:t>  hrvatski je postmoderni roman napisan 1976. godine.</a:t>
          </a:r>
          <a:endParaRPr lang="hr-HR" sz="1100" b="1" dirty="0">
            <a:solidFill>
              <a:schemeClr val="tx1"/>
            </a:solidFill>
            <a:latin typeface="Arial Nova Light"/>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dgm:spPr>
        <a:noFill/>
      </dgm:spPr>
      <dgm:t>
        <a:bodyPr/>
        <a:lstStyle/>
        <a:p>
          <a:r>
            <a:rPr lang="hr-HR" b="1" dirty="0">
              <a:solidFill>
                <a:schemeClr val="tx1"/>
              </a:solidFill>
            </a:rPr>
            <a:t>Tematika romana vezana je uz korčulanski mediteranski lokalitet, a pristup tekstu tipično je postmodernistički. </a:t>
          </a:r>
          <a:endParaRPr lang="en-US" b="1" dirty="0">
            <a:solidFill>
              <a:schemeClr val="tx1"/>
            </a:solidFill>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dgm:spPr>
        <a:noFill/>
      </dgm:spPr>
      <dgm:t>
        <a:bodyPr/>
        <a:lstStyle/>
        <a:p>
          <a:r>
            <a:rPr lang="hr-HR" b="1" dirty="0">
              <a:solidFill>
                <a:schemeClr val="tx1"/>
              </a:solidFill>
            </a:rPr>
            <a:t> </a:t>
          </a:r>
          <a:r>
            <a:rPr lang="en-GB" b="1" dirty="0">
              <a:solidFill>
                <a:schemeClr val="tx1"/>
              </a:solidFill>
            </a:rPr>
            <a:t>Tip </a:t>
          </a:r>
          <a:r>
            <a:rPr lang="en-GB" b="1" dirty="0" err="1">
              <a:solidFill>
                <a:schemeClr val="tx1"/>
              </a:solidFill>
            </a:rPr>
            <a:t>smi</a:t>
          </a:r>
          <a:r>
            <a:rPr lang="hr-HR" b="1" dirty="0">
              <a:solidFill>
                <a:schemeClr val="tx1"/>
              </a:solidFill>
            </a:rPr>
            <a:t>ješnog</a:t>
          </a:r>
          <a:r>
            <a:rPr lang="en-GB" b="1" dirty="0">
              <a:solidFill>
                <a:schemeClr val="tx1"/>
              </a:solidFill>
            </a:rPr>
            <a:t> u </a:t>
          </a:r>
          <a:r>
            <a:rPr lang="en-GB" b="1" dirty="0" err="1">
              <a:solidFill>
                <a:schemeClr val="tx1"/>
              </a:solidFill>
            </a:rPr>
            <a:t>djelu</a:t>
          </a:r>
          <a:r>
            <a:rPr lang="en-GB" b="1" dirty="0">
              <a:solidFill>
                <a:schemeClr val="tx1"/>
              </a:solidFill>
            </a:rPr>
            <a:t> </a:t>
          </a:r>
          <a:r>
            <a:rPr lang="en-GB" b="1" dirty="0" err="1">
              <a:solidFill>
                <a:schemeClr val="tx1"/>
              </a:solidFill>
            </a:rPr>
            <a:t>uglavnom</a:t>
          </a:r>
          <a:r>
            <a:rPr lang="en-GB" b="1" dirty="0">
              <a:solidFill>
                <a:schemeClr val="tx1"/>
              </a:solidFill>
            </a:rPr>
            <a:t> je </a:t>
          </a:r>
          <a:r>
            <a:rPr lang="en-GB" b="1" dirty="0" err="1">
              <a:solidFill>
                <a:schemeClr val="tx1"/>
              </a:solidFill>
            </a:rPr>
            <a:t>groteska</a:t>
          </a:r>
          <a:r>
            <a:rPr lang="en-GB" b="1" dirty="0">
              <a:solidFill>
                <a:schemeClr val="tx1"/>
              </a:solidFill>
            </a:rPr>
            <a:t> </a:t>
          </a:r>
          <a:r>
            <a:rPr lang="en-GB" b="1" dirty="0" err="1">
              <a:solidFill>
                <a:schemeClr val="tx1"/>
              </a:solidFill>
            </a:rPr>
            <a:t>te</a:t>
          </a:r>
          <a:r>
            <a:rPr lang="en-GB" b="1" dirty="0">
              <a:solidFill>
                <a:schemeClr val="tx1"/>
              </a:solidFill>
            </a:rPr>
            <a:t> </a:t>
          </a:r>
          <a:r>
            <a:rPr lang="en-GB" b="1" dirty="0" err="1">
              <a:solidFill>
                <a:schemeClr val="tx1"/>
              </a:solidFill>
            </a:rPr>
            <a:t>ima</a:t>
          </a:r>
          <a:r>
            <a:rPr lang="en-GB" b="1" dirty="0">
              <a:solidFill>
                <a:schemeClr val="tx1"/>
              </a:solidFill>
            </a:rPr>
            <a:t> pone</a:t>
          </a:r>
          <a:r>
            <a:rPr lang="hr-HR" b="1" dirty="0">
              <a:solidFill>
                <a:schemeClr val="tx1"/>
              </a:solidFill>
            </a:rPr>
            <a:t>što satire i ironije kao </a:t>
          </a:r>
          <a:r>
            <a:rPr lang="hr-HR" b="1" dirty="0" err="1">
              <a:solidFill>
                <a:schemeClr val="tx1"/>
              </a:solidFill>
            </a:rPr>
            <a:t>npr</a:t>
          </a:r>
          <a:r>
            <a:rPr lang="hr-HR" b="1" dirty="0">
              <a:solidFill>
                <a:schemeClr val="tx1"/>
              </a:solidFill>
            </a:rPr>
            <a:t>:”Ma vidi ti lupeža! A ja se čudim kako je bakalar bez repa!”</a:t>
          </a:r>
          <a:endParaRPr lang="en-US" b="1" dirty="0">
            <a:solidFill>
              <a:schemeClr val="tx1"/>
            </a:solidFill>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dgm:spPr>
        <a:noFill/>
      </dgm:spPr>
      <dgm:t>
        <a:bodyPr/>
        <a:lstStyle/>
        <a:p>
          <a:r>
            <a:rPr lang="hr-HR" b="1" dirty="0">
              <a:solidFill>
                <a:schemeClr val="tx1"/>
              </a:solidFill>
            </a:rPr>
            <a:t>Ovo je jedan od prvih hrvatskih </a:t>
          </a:r>
          <a:r>
            <a:rPr lang="hr-HR" b="1" dirty="0" err="1">
              <a:solidFill>
                <a:schemeClr val="tx1"/>
              </a:solidFill>
            </a:rPr>
            <a:t>postmodernih</a:t>
          </a:r>
          <a:r>
            <a:rPr lang="hr-HR" b="1" dirty="0">
              <a:solidFill>
                <a:schemeClr val="tx1"/>
              </a:solidFill>
            </a:rPr>
            <a:t> romana.</a:t>
          </a:r>
          <a:endParaRPr lang="en-US" b="1" dirty="0">
            <a:solidFill>
              <a:schemeClr val="tx1"/>
            </a:solidFill>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dgm:spPr>
        <a:noFill/>
      </dgm:spPr>
      <dgm:t>
        <a:bodyPr/>
        <a:lstStyle/>
        <a:p>
          <a:r>
            <a:rPr lang="hr-HR" b="1" dirty="0">
              <a:solidFill>
                <a:schemeClr val="tx1"/>
              </a:solidFill>
            </a:rPr>
            <a:t>U humorističkom romanu (kronici) Bratovština Labuda </a:t>
          </a:r>
          <a:r>
            <a:rPr lang="hr-HR" b="1" dirty="0" err="1">
              <a:solidFill>
                <a:schemeClr val="tx1"/>
              </a:solidFill>
            </a:rPr>
            <a:t>Lumbrelaša</a:t>
          </a:r>
          <a:r>
            <a:rPr lang="hr-HR" b="1" dirty="0">
              <a:solidFill>
                <a:schemeClr val="tx1"/>
              </a:solidFill>
            </a:rPr>
            <a:t> (1976.) dao je prikaz turističkoga hedonizma i pustolovina vođe bratovštine.</a:t>
          </a:r>
          <a:endParaRPr lang="en-US" b="1" dirty="0">
            <a:solidFill>
              <a:schemeClr val="tx1"/>
            </a:solidFill>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94179" custLinFactNeighborX="-42" custLinFactNeighborY="9283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LinFactNeighborX="2362" custLinFactNeighborY="-19583">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LinFactNeighborX="55376" custLinFactNeighborY="3904">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r>
            <a:rPr lang="hr-HR" sz="1100" b="1" dirty="0">
              <a:solidFill>
                <a:schemeClr val="tx1"/>
              </a:solidFill>
            </a:rPr>
            <a:t>US&amp;A je roman koji govori o pozivanju pokojnog novinara i pisca Miljenka Smoje da ustane iz groba. Nakon toga pisac i Smoje započinju fantastično putovanje po Americi</a:t>
          </a:r>
          <a:endParaRPr lang="en-US" sz="1100" b="1" dirty="0">
            <a:solidFill>
              <a:schemeClr val="tx1"/>
            </a:solidFill>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custT="1"/>
      <dgm:spPr>
        <a:noFill/>
      </dgm:spPr>
      <dgm:t>
        <a:bodyPr/>
        <a:lstStyle/>
        <a:p>
          <a:r>
            <a:rPr lang="hr-HR" sz="1100" b="1" dirty="0">
              <a:solidFill>
                <a:schemeClr val="tx1"/>
              </a:solidFill>
            </a:rPr>
            <a:t>Duh splitskih uličica neprestano kruži američkim avenijama kroz njihov humor i susret sa Splićanima.</a:t>
          </a:r>
          <a:endParaRPr lang="en-US" sz="1100" b="1" dirty="0">
            <a:solidFill>
              <a:schemeClr val="tx1"/>
            </a:solidFill>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custT="1"/>
      <dgm:spPr>
        <a:noFill/>
      </dgm:spPr>
      <dgm:t>
        <a:bodyPr/>
        <a:lstStyle/>
        <a:p>
          <a:r>
            <a:rPr lang="hr-HR" sz="1100" b="1" dirty="0">
              <a:solidFill>
                <a:schemeClr val="tx1"/>
              </a:solidFill>
            </a:rPr>
            <a:t>Roman je prepun ironije i satire, ponegdje se može pronaći i sarkazam</a:t>
          </a:r>
        </a:p>
        <a:p>
          <a:r>
            <a:rPr lang="hr-HR" sz="1100" b="1" dirty="0">
              <a:solidFill>
                <a:schemeClr val="tx1"/>
              </a:solidFill>
            </a:rPr>
            <a:t>Pisan je splitskim dijalektom </a:t>
          </a:r>
          <a:endParaRPr lang="en-US" sz="1100" b="1" dirty="0">
            <a:solidFill>
              <a:schemeClr val="tx1"/>
            </a:solidFill>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custT="1"/>
      <dgm:spPr>
        <a:noFill/>
      </dgm:spPr>
      <dgm:t>
        <a:bodyPr/>
        <a:lstStyle/>
        <a:p>
          <a:r>
            <a:rPr lang="hr-HR" sz="1100" b="1" dirty="0">
              <a:solidFill>
                <a:schemeClr val="tx1"/>
              </a:solidFill>
            </a:rPr>
            <a:t>Putujući Amerikom i obilazeći New York, New Jersey, Washington, </a:t>
          </a:r>
          <a:r>
            <a:rPr lang="hr-HR" sz="1100" b="1" dirty="0" err="1">
              <a:solidFill>
                <a:schemeClr val="tx1"/>
              </a:solidFill>
            </a:rPr>
            <a:t>St.Louis</a:t>
          </a:r>
          <a:r>
            <a:rPr lang="hr-HR" sz="1100" b="1" dirty="0">
              <a:solidFill>
                <a:schemeClr val="tx1"/>
              </a:solidFill>
            </a:rPr>
            <a:t> i Philadelphiu susreću se sa Splićanima koji su došli u Ameriku trbuhom za kruhom i osnovali svoj život.</a:t>
          </a: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custT="1"/>
      <dgm:spPr>
        <a:noFill/>
      </dgm:spPr>
      <dgm:t>
        <a:bodyPr/>
        <a:lstStyle/>
        <a:p>
          <a:r>
            <a:rPr lang="hr-HR" sz="1100" b="1" dirty="0">
              <a:solidFill>
                <a:schemeClr val="tx1"/>
              </a:solidFill>
            </a:rPr>
            <a:t>Duhovita i originalna knjiga</a:t>
          </a:r>
          <a:endParaRPr lang="en-US" sz="1100" b="1" dirty="0">
            <a:solidFill>
              <a:schemeClr val="tx1"/>
            </a:solidFill>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94179" custLinFactNeighborX="443" custLinFactNeighborY="9338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LinFactNeighborX="2362" custLinFactNeighborY="-19583">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LinFactNeighborX="55376" custLinFactNeighborY="3904">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custT="1"/>
      <dgm:spPr>
        <a:noFill/>
      </dgm:spPr>
      <dgm:t>
        <a:bodyPr/>
        <a:lstStyle/>
        <a:p>
          <a:r>
            <a:rPr lang="en-US" sz="1100" b="1" dirty="0">
              <a:solidFill>
                <a:schemeClr val="tx1"/>
              </a:solidFill>
              <a:latin typeface="+mj-lt"/>
            </a:rPr>
            <a:t>Ova </a:t>
          </a:r>
          <a:r>
            <a:rPr lang="hr-HR" sz="1100" b="1" dirty="0">
              <a:solidFill>
                <a:schemeClr val="tx1"/>
              </a:solidFill>
              <a:latin typeface="+mj-lt"/>
            </a:rPr>
            <a:t>Č</a:t>
          </a:r>
          <a:r>
            <a:rPr lang="en-US" sz="1100" b="1" dirty="0" err="1">
              <a:solidFill>
                <a:schemeClr val="tx1"/>
              </a:solidFill>
              <a:latin typeface="+mj-lt"/>
            </a:rPr>
            <a:t>ulinina</a:t>
          </a:r>
          <a:r>
            <a:rPr lang="en-US" sz="1100" b="1" dirty="0">
              <a:solidFill>
                <a:schemeClr val="tx1"/>
              </a:solidFill>
              <a:latin typeface="+mj-lt"/>
            </a:rPr>
            <a:t> </a:t>
          </a:r>
          <a:r>
            <a:rPr lang="en-US" sz="1100" b="1" dirty="0" err="1">
              <a:solidFill>
                <a:schemeClr val="tx1"/>
              </a:solidFill>
              <a:latin typeface="+mj-lt"/>
            </a:rPr>
            <a:t>komedija</a:t>
          </a:r>
          <a:r>
            <a:rPr lang="en-US" sz="1100" b="1" dirty="0">
              <a:solidFill>
                <a:schemeClr val="tx1"/>
              </a:solidFill>
              <a:latin typeface="+mj-lt"/>
            </a:rPr>
            <a:t> </a:t>
          </a:r>
          <a:r>
            <a:rPr lang="en-US" sz="1100" b="1" dirty="0" err="1">
              <a:solidFill>
                <a:schemeClr val="tx1"/>
              </a:solidFill>
              <a:latin typeface="+mj-lt"/>
            </a:rPr>
            <a:t>jedna</a:t>
          </a:r>
          <a:r>
            <a:rPr lang="en-US" sz="1100" b="1" dirty="0">
              <a:solidFill>
                <a:schemeClr val="tx1"/>
              </a:solidFill>
              <a:latin typeface="+mj-lt"/>
            </a:rPr>
            <a:t> je od 3 </a:t>
          </a:r>
          <a:r>
            <a:rPr lang="en-US" sz="1100" b="1" dirty="0" err="1">
              <a:solidFill>
                <a:schemeClr val="tx1"/>
              </a:solidFill>
              <a:latin typeface="+mj-lt"/>
            </a:rPr>
            <a:t>drame</a:t>
          </a:r>
          <a:r>
            <a:rPr lang="en-US" sz="1100" b="1" dirty="0">
              <a:solidFill>
                <a:schemeClr val="tx1"/>
              </a:solidFill>
              <a:latin typeface="+mj-lt"/>
            </a:rPr>
            <a:t> </a:t>
          </a:r>
          <a:r>
            <a:rPr lang="en-US" sz="1100" b="1" dirty="0" err="1">
              <a:solidFill>
                <a:schemeClr val="tx1"/>
              </a:solidFill>
              <a:latin typeface="+mj-lt"/>
            </a:rPr>
            <a:t>koje</a:t>
          </a:r>
          <a:r>
            <a:rPr lang="en-US" sz="1100" b="1" dirty="0">
              <a:solidFill>
                <a:schemeClr val="tx1"/>
              </a:solidFill>
              <a:latin typeface="+mj-lt"/>
            </a:rPr>
            <a:t> je </a:t>
          </a:r>
          <a:r>
            <a:rPr lang="en-US" sz="1100" b="1" dirty="0" err="1">
              <a:solidFill>
                <a:schemeClr val="tx1"/>
              </a:solidFill>
              <a:latin typeface="+mj-lt"/>
            </a:rPr>
            <a:t>objavila</a:t>
          </a:r>
          <a:r>
            <a:rPr lang="en-US" sz="1100" b="1" dirty="0">
              <a:solidFill>
                <a:schemeClr val="tx1"/>
              </a:solidFill>
              <a:latin typeface="+mj-lt"/>
            </a:rPr>
            <a:t> 2002. </a:t>
          </a:r>
          <a:r>
            <a:rPr lang="en-US" sz="1100" b="1" dirty="0" err="1">
              <a:solidFill>
                <a:schemeClr val="tx1"/>
              </a:solidFill>
              <a:latin typeface="+mj-lt"/>
            </a:rPr>
            <a:t>godine</a:t>
          </a:r>
          <a:r>
            <a:rPr lang="en-US" sz="1100" b="1" dirty="0">
              <a:solidFill>
                <a:schemeClr val="tx1"/>
              </a:solidFill>
              <a:latin typeface="+mj-lt"/>
            </a:rPr>
            <a:t>. u </a:t>
          </a:r>
          <a:r>
            <a:rPr lang="en-US" sz="1100" b="1" dirty="0" err="1">
              <a:solidFill>
                <a:schemeClr val="tx1"/>
              </a:solidFill>
              <a:latin typeface="+mj-lt"/>
            </a:rPr>
            <a:t>sklopu</a:t>
          </a:r>
          <a:r>
            <a:rPr lang="en-US" sz="1100" b="1" dirty="0">
              <a:solidFill>
                <a:schemeClr val="tx1"/>
              </a:solidFill>
              <a:latin typeface="+mj-lt"/>
            </a:rPr>
            <a:t> </a:t>
          </a:r>
          <a:r>
            <a:rPr lang="en-US" sz="1100" b="1" dirty="0" err="1">
              <a:solidFill>
                <a:schemeClr val="tx1"/>
              </a:solidFill>
              <a:latin typeface="+mj-lt"/>
            </a:rPr>
            <a:t>jedne</a:t>
          </a:r>
          <a:r>
            <a:rPr lang="en-US" sz="1100" b="1" dirty="0">
              <a:solidFill>
                <a:schemeClr val="tx1"/>
              </a:solidFill>
              <a:latin typeface="+mj-lt"/>
            </a:rPr>
            <a:t> </a:t>
          </a:r>
          <a:r>
            <a:rPr lang="en-US" sz="1100" b="1" dirty="0" err="1">
              <a:solidFill>
                <a:schemeClr val="tx1"/>
              </a:solidFill>
              <a:latin typeface="+mj-lt"/>
            </a:rPr>
            <a:t>knjige</a:t>
          </a:r>
          <a:r>
            <a:rPr lang="en-US" sz="1100" b="1" dirty="0">
              <a:solidFill>
                <a:schemeClr val="tx1"/>
              </a:solidFill>
              <a:latin typeface="+mj-lt"/>
            </a:rPr>
            <a:t> pod </a:t>
          </a:r>
          <a:r>
            <a:rPr lang="en-US" sz="1100" b="1" dirty="0" err="1">
              <a:solidFill>
                <a:schemeClr val="tx1"/>
              </a:solidFill>
              <a:latin typeface="+mj-lt"/>
            </a:rPr>
            <a:t>nazivom</a:t>
          </a:r>
          <a:r>
            <a:rPr lang="en-US" sz="1100" b="1" dirty="0">
              <a:solidFill>
                <a:schemeClr val="tx1"/>
              </a:solidFill>
              <a:latin typeface="+mj-lt"/>
            </a:rPr>
            <a:t> </a:t>
          </a:r>
          <a:r>
            <a:rPr lang="en-US" sz="1100" b="1" dirty="0" err="1">
              <a:solidFill>
                <a:schemeClr val="tx1"/>
              </a:solidFill>
              <a:latin typeface="+mj-lt"/>
            </a:rPr>
            <a:t>Dvi</a:t>
          </a:r>
          <a:r>
            <a:rPr lang="en-US" sz="1100" b="1" dirty="0">
              <a:solidFill>
                <a:schemeClr val="tx1"/>
              </a:solidFill>
              <a:latin typeface="+mj-lt"/>
            </a:rPr>
            <a:t>-tri </a:t>
          </a:r>
          <a:r>
            <a:rPr lang="en-US" sz="1100" b="1" dirty="0" err="1">
              <a:solidFill>
                <a:schemeClr val="tx1"/>
              </a:solidFill>
              <a:latin typeface="+mj-lt"/>
            </a:rPr>
            <a:t>teške</a:t>
          </a:r>
          <a:r>
            <a:rPr lang="en-US" sz="1100" b="1" dirty="0">
              <a:solidFill>
                <a:schemeClr val="tx1"/>
              </a:solidFill>
              <a:latin typeface="+mj-lt"/>
            </a:rPr>
            <a:t> </a:t>
          </a:r>
          <a:r>
            <a:rPr lang="en-US" sz="1100" b="1" dirty="0" err="1">
              <a:solidFill>
                <a:schemeClr val="tx1"/>
              </a:solidFill>
              <a:latin typeface="+mj-lt"/>
            </a:rPr>
            <a:t>drame</a:t>
          </a:r>
          <a:r>
            <a:rPr lang="en-US" sz="1100" b="1" dirty="0">
              <a:solidFill>
                <a:schemeClr val="tx1"/>
              </a:solidFill>
              <a:latin typeface="+mj-lt"/>
            </a:rPr>
            <a:t> za </a:t>
          </a:r>
          <a:r>
            <a:rPr lang="en-US" sz="1100" b="1" dirty="0" err="1">
              <a:solidFill>
                <a:schemeClr val="tx1"/>
              </a:solidFill>
              <a:latin typeface="+mj-lt"/>
            </a:rPr>
            <a:t>umrit</a:t>
          </a:r>
          <a:r>
            <a:rPr lang="en-US" sz="1100" b="1" dirty="0">
              <a:solidFill>
                <a:schemeClr val="tx1"/>
              </a:solidFill>
              <a:latin typeface="+mj-lt"/>
            </a:rPr>
            <a:t> od </a:t>
          </a:r>
          <a:r>
            <a:rPr lang="en-US" sz="1100" b="1" dirty="0" err="1">
              <a:solidFill>
                <a:schemeClr val="tx1"/>
              </a:solidFill>
              <a:latin typeface="+mj-lt"/>
            </a:rPr>
            <a:t>smija</a:t>
          </a:r>
          <a:r>
            <a:rPr lang="en-US" sz="1100" b="1" dirty="0">
              <a:solidFill>
                <a:schemeClr val="tx1"/>
              </a:solidFill>
              <a:latin typeface="+mj-lt"/>
            </a:rPr>
            <a:t>.</a:t>
          </a: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custT="1"/>
      <dgm:spPr>
        <a:noFill/>
      </dgm:spPr>
      <dgm:t>
        <a:bodyPr/>
        <a:lstStyle/>
        <a:p>
          <a:r>
            <a:rPr lang="en-US" sz="1100" b="1" dirty="0" err="1">
              <a:solidFill>
                <a:schemeClr val="tx1"/>
              </a:solidFill>
              <a:latin typeface="+mj-lt"/>
            </a:rPr>
            <a:t>Čulina</a:t>
          </a:r>
          <a:r>
            <a:rPr lang="en-US" sz="1100" b="1" dirty="0">
              <a:solidFill>
                <a:schemeClr val="tx1"/>
              </a:solidFill>
              <a:latin typeface="+mj-lt"/>
            </a:rPr>
            <a:t> je u </a:t>
          </a:r>
          <a:r>
            <a:rPr lang="en-US" sz="1100" b="1" dirty="0" err="1">
              <a:solidFill>
                <a:schemeClr val="tx1"/>
              </a:solidFill>
              <a:latin typeface="+mj-lt"/>
            </a:rPr>
            <a:t>svojoj</a:t>
          </a:r>
          <a:r>
            <a:rPr lang="en-US" sz="1100" b="1" dirty="0">
              <a:solidFill>
                <a:schemeClr val="tx1"/>
              </a:solidFill>
              <a:latin typeface="+mj-lt"/>
            </a:rPr>
            <a:t> </a:t>
          </a:r>
          <a:r>
            <a:rPr lang="en-US" sz="1100" b="1" dirty="0" err="1">
              <a:solidFill>
                <a:schemeClr val="tx1"/>
              </a:solidFill>
              <a:latin typeface="+mj-lt"/>
            </a:rPr>
            <a:t>drami</a:t>
          </a:r>
          <a:r>
            <a:rPr lang="en-US" sz="1100" b="1" dirty="0">
              <a:solidFill>
                <a:schemeClr val="tx1"/>
              </a:solidFill>
              <a:latin typeface="+mj-lt"/>
            </a:rPr>
            <a:t> </a:t>
          </a:r>
          <a:r>
            <a:rPr lang="en-US" sz="1100" b="1" dirty="0" err="1">
              <a:solidFill>
                <a:schemeClr val="tx1"/>
              </a:solidFill>
              <a:latin typeface="+mj-lt"/>
            </a:rPr>
            <a:t>prikaza</a:t>
          </a:r>
          <a:r>
            <a:rPr lang="en-US" sz="1100" b="1" dirty="0">
              <a:solidFill>
                <a:schemeClr val="tx1"/>
              </a:solidFill>
              <a:latin typeface="+mj-lt"/>
            </a:rPr>
            <a:t> </a:t>
          </a:r>
          <a:r>
            <a:rPr lang="en-US" sz="1100" b="1" dirty="0" err="1">
              <a:solidFill>
                <a:schemeClr val="tx1"/>
              </a:solidFill>
              <a:latin typeface="+mj-lt"/>
            </a:rPr>
            <a:t>život</a:t>
          </a:r>
          <a:r>
            <a:rPr lang="en-US" sz="1100" b="1" dirty="0">
              <a:solidFill>
                <a:schemeClr val="tx1"/>
              </a:solidFill>
              <a:latin typeface="+mj-lt"/>
            </a:rPr>
            <a:t> </a:t>
          </a:r>
          <a:r>
            <a:rPr lang="en-US" sz="1100" b="1" dirty="0" err="1">
              <a:solidFill>
                <a:schemeClr val="tx1"/>
              </a:solidFill>
              <a:latin typeface="+mj-lt"/>
            </a:rPr>
            <a:t>dvije</a:t>
          </a:r>
          <a:r>
            <a:rPr lang="en-US" sz="1100" b="1" dirty="0">
              <a:solidFill>
                <a:schemeClr val="tx1"/>
              </a:solidFill>
              <a:latin typeface="+mj-lt"/>
            </a:rPr>
            <a:t> </a:t>
          </a:r>
          <a:r>
            <a:rPr lang="en-US" sz="1100" b="1" dirty="0" err="1">
              <a:solidFill>
                <a:schemeClr val="tx1"/>
              </a:solidFill>
              <a:latin typeface="+mj-lt"/>
            </a:rPr>
            <a:t>udate</a:t>
          </a:r>
          <a:r>
            <a:rPr lang="en-US" sz="1100" b="1" dirty="0">
              <a:solidFill>
                <a:schemeClr val="tx1"/>
              </a:solidFill>
              <a:latin typeface="+mj-lt"/>
            </a:rPr>
            <a:t> </a:t>
          </a:r>
          <a:r>
            <a:rPr lang="en-US" sz="1100" b="1" dirty="0" err="1">
              <a:solidFill>
                <a:schemeClr val="tx1"/>
              </a:solidFill>
              <a:latin typeface="+mj-lt"/>
            </a:rPr>
            <a:t>žene</a:t>
          </a:r>
          <a:r>
            <a:rPr lang="en-US" sz="1100" b="1" dirty="0">
              <a:solidFill>
                <a:schemeClr val="tx1"/>
              </a:solidFill>
              <a:latin typeface="+mj-lt"/>
            </a:rPr>
            <a:t> </a:t>
          </a:r>
          <a:r>
            <a:rPr lang="en-US" sz="1100" b="1" dirty="0" err="1">
              <a:solidFill>
                <a:schemeClr val="tx1"/>
              </a:solidFill>
              <a:latin typeface="+mj-lt"/>
            </a:rPr>
            <a:t>koje</a:t>
          </a:r>
          <a:r>
            <a:rPr lang="en-US" sz="1100" b="1" dirty="0">
              <a:solidFill>
                <a:schemeClr val="tx1"/>
              </a:solidFill>
              <a:latin typeface="+mj-lt"/>
            </a:rPr>
            <a:t> </a:t>
          </a:r>
          <a:r>
            <a:rPr lang="en-US" sz="1100" b="1" dirty="0" err="1">
              <a:solidFill>
                <a:schemeClr val="tx1"/>
              </a:solidFill>
              <a:latin typeface="+mj-lt"/>
            </a:rPr>
            <a:t>služe</a:t>
          </a:r>
          <a:r>
            <a:rPr lang="en-US" sz="1100" b="1" dirty="0">
              <a:solidFill>
                <a:schemeClr val="tx1"/>
              </a:solidFill>
              <a:latin typeface="+mj-lt"/>
            </a:rPr>
            <a:t> </a:t>
          </a:r>
          <a:r>
            <a:rPr lang="en-US" sz="1100" b="1" dirty="0" err="1">
              <a:solidFill>
                <a:schemeClr val="tx1"/>
              </a:solidFill>
              <a:latin typeface="+mj-lt"/>
            </a:rPr>
            <a:t>svojim</a:t>
          </a:r>
          <a:r>
            <a:rPr lang="en-US" sz="1100" b="1" dirty="0">
              <a:solidFill>
                <a:schemeClr val="tx1"/>
              </a:solidFill>
              <a:latin typeface="+mj-lt"/>
            </a:rPr>
            <a:t> </a:t>
          </a:r>
          <a:r>
            <a:rPr lang="en-US" sz="1100" b="1" dirty="0" err="1">
              <a:solidFill>
                <a:schemeClr val="tx1"/>
              </a:solidFill>
              <a:latin typeface="+mj-lt"/>
            </a:rPr>
            <a:t>muževima</a:t>
          </a:r>
          <a:r>
            <a:rPr lang="en-US" sz="1100" b="1" dirty="0">
              <a:solidFill>
                <a:schemeClr val="tx1"/>
              </a:solidFill>
              <a:latin typeface="+mj-lt"/>
            </a:rPr>
            <a:t>, </a:t>
          </a:r>
          <a:r>
            <a:rPr lang="en-US" sz="1100" b="1" dirty="0" err="1">
              <a:solidFill>
                <a:schemeClr val="tx1"/>
              </a:solidFill>
              <a:latin typeface="+mj-lt"/>
            </a:rPr>
            <a:t>te</a:t>
          </a:r>
          <a:r>
            <a:rPr lang="en-US" sz="1100" b="1" dirty="0">
              <a:solidFill>
                <a:schemeClr val="tx1"/>
              </a:solidFill>
              <a:latin typeface="+mj-lt"/>
            </a:rPr>
            <a:t> </a:t>
          </a:r>
          <a:r>
            <a:rPr lang="en-US" sz="1100" b="1" dirty="0" err="1">
              <a:solidFill>
                <a:schemeClr val="tx1"/>
              </a:solidFill>
              <a:latin typeface="+mj-lt"/>
            </a:rPr>
            <a:t>unatoč</a:t>
          </a:r>
          <a:r>
            <a:rPr lang="en-US" sz="1100" b="1" dirty="0">
              <a:solidFill>
                <a:schemeClr val="tx1"/>
              </a:solidFill>
              <a:latin typeface="+mj-lt"/>
            </a:rPr>
            <a:t> </a:t>
          </a:r>
          <a:r>
            <a:rPr lang="en-US" sz="1100" b="1" dirty="0" err="1">
              <a:solidFill>
                <a:schemeClr val="tx1"/>
              </a:solidFill>
              <a:latin typeface="+mj-lt"/>
            </a:rPr>
            <a:t>nezadovoljstvu</a:t>
          </a:r>
          <a:r>
            <a:rPr lang="en-US" sz="1100" b="1" dirty="0">
              <a:solidFill>
                <a:schemeClr val="tx1"/>
              </a:solidFill>
              <a:latin typeface="+mj-lt"/>
            </a:rPr>
            <a:t> </a:t>
          </a:r>
          <a:r>
            <a:rPr lang="en-US" sz="1100" b="1" dirty="0" err="1">
              <a:solidFill>
                <a:schemeClr val="tx1"/>
              </a:solidFill>
              <a:latin typeface="+mj-lt"/>
            </a:rPr>
            <a:t>svoga</a:t>
          </a:r>
          <a:r>
            <a:rPr lang="en-US" sz="1100" b="1" dirty="0">
              <a:solidFill>
                <a:schemeClr val="tx1"/>
              </a:solidFill>
              <a:latin typeface="+mj-lt"/>
            </a:rPr>
            <a:t> </a:t>
          </a:r>
          <a:r>
            <a:rPr lang="en-US" sz="1100" b="1" dirty="0" err="1">
              <a:solidFill>
                <a:schemeClr val="tx1"/>
              </a:solidFill>
              <a:latin typeface="+mj-lt"/>
            </a:rPr>
            <a:t>živote</a:t>
          </a:r>
          <a:r>
            <a:rPr lang="en-US" sz="1100" b="1" dirty="0">
              <a:solidFill>
                <a:schemeClr val="tx1"/>
              </a:solidFill>
              <a:latin typeface="+mj-lt"/>
            </a:rPr>
            <a:t>, ne </a:t>
          </a:r>
          <a:r>
            <a:rPr lang="en-US" sz="1100" b="1" dirty="0" err="1">
              <a:solidFill>
                <a:schemeClr val="tx1"/>
              </a:solidFill>
              <a:latin typeface="+mj-lt"/>
            </a:rPr>
            <a:t>poduzimaju</a:t>
          </a:r>
          <a:r>
            <a:rPr lang="en-US" sz="1100" b="1" dirty="0">
              <a:solidFill>
                <a:schemeClr val="tx1"/>
              </a:solidFill>
              <a:latin typeface="+mj-lt"/>
            </a:rPr>
            <a:t> </a:t>
          </a:r>
          <a:r>
            <a:rPr lang="en-US" sz="1100" b="1" dirty="0" err="1">
              <a:solidFill>
                <a:schemeClr val="tx1"/>
              </a:solidFill>
              <a:latin typeface="+mj-lt"/>
            </a:rPr>
            <a:t>ništa</a:t>
          </a:r>
          <a:r>
            <a:rPr lang="en-US" sz="1100" b="1" dirty="0">
              <a:solidFill>
                <a:schemeClr val="tx1"/>
              </a:solidFill>
              <a:latin typeface="+mj-lt"/>
            </a:rPr>
            <a:t> </a:t>
          </a:r>
          <a:r>
            <a:rPr lang="en-US" sz="1100" b="1" dirty="0" err="1">
              <a:solidFill>
                <a:schemeClr val="tx1"/>
              </a:solidFill>
              <a:latin typeface="+mj-lt"/>
            </a:rPr>
            <a:t>bojeći</a:t>
          </a:r>
          <a:r>
            <a:rPr lang="en-US" sz="1100" b="1" dirty="0">
              <a:solidFill>
                <a:schemeClr val="tx1"/>
              </a:solidFill>
              <a:latin typeface="+mj-lt"/>
            </a:rPr>
            <a:t> se </a:t>
          </a:r>
          <a:r>
            <a:rPr lang="en-US" sz="1100" b="1" dirty="0" err="1">
              <a:solidFill>
                <a:schemeClr val="tx1"/>
              </a:solidFill>
              <a:latin typeface="+mj-lt"/>
            </a:rPr>
            <a:t>promjena</a:t>
          </a:r>
          <a:r>
            <a:rPr lang="en-US" sz="1100" b="1" dirty="0">
              <a:solidFill>
                <a:schemeClr val="tx1"/>
              </a:solidFill>
              <a:latin typeface="+mj-lt"/>
            </a:rPr>
            <a:t>.</a:t>
          </a: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A05D58AA-2F49-4C14-BC9D-F38522A7959F}">
      <dgm:prSet custT="1"/>
      <dgm:spPr>
        <a:noFill/>
      </dgm:spPr>
      <dgm:t>
        <a:bodyPr/>
        <a:lstStyle/>
        <a:p>
          <a:r>
            <a:rPr lang="en-US" sz="1100" b="1" dirty="0" err="1">
              <a:solidFill>
                <a:schemeClr val="tx1"/>
              </a:solidFill>
              <a:latin typeface="+mj-lt"/>
            </a:rPr>
            <a:t>predstavila</a:t>
          </a:r>
          <a:r>
            <a:rPr lang="en-US" sz="1100" b="1" dirty="0">
              <a:solidFill>
                <a:schemeClr val="tx1"/>
              </a:solidFill>
              <a:latin typeface="+mj-lt"/>
            </a:rPr>
            <a:t> </a:t>
          </a:r>
          <a:r>
            <a:rPr lang="en-US" sz="1100" b="1" dirty="0" err="1">
              <a:solidFill>
                <a:schemeClr val="tx1"/>
              </a:solidFill>
              <a:latin typeface="+mj-lt"/>
            </a:rPr>
            <a:t>dvije</a:t>
          </a:r>
          <a:r>
            <a:rPr lang="en-US" sz="1100" b="1" dirty="0">
              <a:solidFill>
                <a:schemeClr val="tx1"/>
              </a:solidFill>
              <a:latin typeface="+mj-lt"/>
            </a:rPr>
            <a:t> </a:t>
          </a:r>
          <a:r>
            <a:rPr lang="en-US" sz="1100" b="1" dirty="0" err="1">
              <a:solidFill>
                <a:schemeClr val="tx1"/>
              </a:solidFill>
              <a:latin typeface="+mj-lt"/>
            </a:rPr>
            <a:t>tipične</a:t>
          </a:r>
          <a:r>
            <a:rPr lang="en-US" sz="1100" b="1" dirty="0">
              <a:solidFill>
                <a:schemeClr val="tx1"/>
              </a:solidFill>
              <a:latin typeface="+mj-lt"/>
            </a:rPr>
            <a:t> </a:t>
          </a:r>
          <a:r>
            <a:rPr lang="en-US" sz="1100" b="1" dirty="0" err="1">
              <a:solidFill>
                <a:schemeClr val="tx1"/>
              </a:solidFill>
              <a:latin typeface="+mj-lt"/>
            </a:rPr>
            <a:t>žene</a:t>
          </a:r>
          <a:r>
            <a:rPr lang="en-US" sz="1100" b="1" dirty="0">
              <a:solidFill>
                <a:schemeClr val="tx1"/>
              </a:solidFill>
              <a:latin typeface="+mj-lt"/>
            </a:rPr>
            <a:t> </a:t>
          </a:r>
          <a:r>
            <a:rPr lang="en-US" sz="1100" b="1" dirty="0" err="1">
              <a:solidFill>
                <a:schemeClr val="tx1"/>
              </a:solidFill>
              <a:latin typeface="+mj-lt"/>
            </a:rPr>
            <a:t>onoga</a:t>
          </a:r>
          <a:r>
            <a:rPr lang="en-US" sz="1100" b="1" dirty="0">
              <a:solidFill>
                <a:schemeClr val="tx1"/>
              </a:solidFill>
              <a:latin typeface="+mj-lt"/>
            </a:rPr>
            <a:t> </a:t>
          </a:r>
          <a:r>
            <a:rPr lang="en-US" sz="1100" b="1" dirty="0" err="1">
              <a:solidFill>
                <a:schemeClr val="tx1"/>
              </a:solidFill>
              <a:latin typeface="+mj-lt"/>
            </a:rPr>
            <a:t>doba</a:t>
          </a:r>
          <a:r>
            <a:rPr lang="en-US" sz="1100" b="1" dirty="0">
              <a:solidFill>
                <a:schemeClr val="tx1"/>
              </a:solidFill>
              <a:latin typeface="+mj-lt"/>
            </a:rPr>
            <a:t>. </a:t>
          </a:r>
          <a:r>
            <a:rPr lang="en-US" sz="1100" b="1" dirty="0" err="1">
              <a:solidFill>
                <a:schemeClr val="tx1"/>
              </a:solidFill>
              <a:latin typeface="+mj-lt"/>
            </a:rPr>
            <a:t>Postojalo</a:t>
          </a:r>
          <a:r>
            <a:rPr lang="en-US" sz="1100" b="1" dirty="0">
              <a:solidFill>
                <a:schemeClr val="tx1"/>
              </a:solidFill>
              <a:latin typeface="+mj-lt"/>
            </a:rPr>
            <a:t> je </a:t>
          </a:r>
          <a:r>
            <a:rPr lang="en-US" sz="1100" b="1" dirty="0" err="1">
              <a:solidFill>
                <a:schemeClr val="tx1"/>
              </a:solidFill>
              <a:latin typeface="+mj-lt"/>
            </a:rPr>
            <a:t>mnogo</a:t>
          </a:r>
          <a:r>
            <a:rPr lang="en-US" sz="1100" b="1" dirty="0">
              <a:solidFill>
                <a:schemeClr val="tx1"/>
              </a:solidFill>
              <a:latin typeface="+mj-lt"/>
            </a:rPr>
            <a:t> </a:t>
          </a:r>
          <a:r>
            <a:rPr lang="en-US" sz="1100" b="1" dirty="0" err="1">
              <a:solidFill>
                <a:schemeClr val="tx1"/>
              </a:solidFill>
              <a:latin typeface="+mj-lt"/>
            </a:rPr>
            <a:t>filmova</a:t>
          </a:r>
          <a:r>
            <a:rPr lang="en-US" sz="1100" b="1" dirty="0">
              <a:solidFill>
                <a:schemeClr val="tx1"/>
              </a:solidFill>
              <a:latin typeface="+mj-lt"/>
            </a:rPr>
            <a:t>, </a:t>
          </a:r>
          <a:r>
            <a:rPr lang="en-US" sz="1100" b="1" dirty="0" err="1">
              <a:solidFill>
                <a:schemeClr val="tx1"/>
              </a:solidFill>
              <a:latin typeface="+mj-lt"/>
            </a:rPr>
            <a:t>serija</a:t>
          </a:r>
          <a:r>
            <a:rPr lang="en-US" sz="1100" b="1" dirty="0">
              <a:solidFill>
                <a:schemeClr val="tx1"/>
              </a:solidFill>
              <a:latin typeface="+mj-lt"/>
            </a:rPr>
            <a:t> I </a:t>
          </a:r>
          <a:r>
            <a:rPr lang="en-US" sz="1100" b="1" dirty="0" err="1">
              <a:solidFill>
                <a:schemeClr val="tx1"/>
              </a:solidFill>
              <a:latin typeface="+mj-lt"/>
            </a:rPr>
            <a:t>knjiga</a:t>
          </a:r>
          <a:r>
            <a:rPr lang="en-US" sz="1100" b="1" dirty="0">
              <a:solidFill>
                <a:schemeClr val="tx1"/>
              </a:solidFill>
              <a:latin typeface="+mj-lt"/>
            </a:rPr>
            <a:t> o </a:t>
          </a:r>
          <a:r>
            <a:rPr lang="en-US" sz="1100" b="1" dirty="0" err="1">
              <a:solidFill>
                <a:schemeClr val="tx1"/>
              </a:solidFill>
              <a:latin typeface="+mj-lt"/>
            </a:rPr>
            <a:t>ženama</a:t>
          </a:r>
          <a:r>
            <a:rPr lang="en-US" sz="1100" b="1" dirty="0">
              <a:solidFill>
                <a:schemeClr val="tx1"/>
              </a:solidFill>
              <a:latin typeface="+mj-lt"/>
            </a:rPr>
            <a:t>, </a:t>
          </a:r>
          <a:r>
            <a:rPr lang="en-US" sz="1100" b="1" dirty="0" err="1">
              <a:solidFill>
                <a:schemeClr val="tx1"/>
              </a:solidFill>
              <a:latin typeface="+mj-lt"/>
            </a:rPr>
            <a:t>međutim</a:t>
          </a:r>
          <a:r>
            <a:rPr lang="en-US" sz="1100" b="1" dirty="0">
              <a:solidFill>
                <a:schemeClr val="tx1"/>
              </a:solidFill>
              <a:latin typeface="+mj-lt"/>
            </a:rPr>
            <a:t> </a:t>
          </a:r>
          <a:r>
            <a:rPr lang="en-US" sz="1100" b="1" dirty="0" err="1">
              <a:solidFill>
                <a:schemeClr val="tx1"/>
              </a:solidFill>
              <a:latin typeface="+mj-lt"/>
            </a:rPr>
            <a:t>te</a:t>
          </a:r>
          <a:r>
            <a:rPr lang="en-US" sz="1100" b="1" dirty="0">
              <a:solidFill>
                <a:schemeClr val="tx1"/>
              </a:solidFill>
              <a:latin typeface="+mj-lt"/>
            </a:rPr>
            <a:t> </a:t>
          </a:r>
          <a:r>
            <a:rPr lang="en-US" sz="1100" b="1" dirty="0" err="1">
              <a:solidFill>
                <a:schemeClr val="tx1"/>
              </a:solidFill>
              <a:latin typeface="+mj-lt"/>
            </a:rPr>
            <a:t>su</a:t>
          </a:r>
          <a:r>
            <a:rPr lang="en-US" sz="1100" b="1" dirty="0">
              <a:solidFill>
                <a:schemeClr val="tx1"/>
              </a:solidFill>
              <a:latin typeface="+mj-lt"/>
            </a:rPr>
            <a:t> </a:t>
          </a:r>
          <a:r>
            <a:rPr lang="en-US" sz="1100" b="1" dirty="0" err="1">
              <a:solidFill>
                <a:schemeClr val="tx1"/>
              </a:solidFill>
              <a:latin typeface="+mj-lt"/>
            </a:rPr>
            <a:t>žene</a:t>
          </a:r>
          <a:r>
            <a:rPr lang="en-US" sz="1100" b="1" dirty="0">
              <a:solidFill>
                <a:schemeClr val="tx1"/>
              </a:solidFill>
              <a:latin typeface="+mj-lt"/>
            </a:rPr>
            <a:t> bile </a:t>
          </a:r>
          <a:r>
            <a:rPr lang="en-US" sz="1100" b="1" dirty="0" err="1">
              <a:solidFill>
                <a:schemeClr val="tx1"/>
              </a:solidFill>
              <a:latin typeface="+mj-lt"/>
            </a:rPr>
            <a:t>suvremene-neudate</a:t>
          </a:r>
          <a:r>
            <a:rPr lang="en-US" sz="1100" b="1" dirty="0">
              <a:solidFill>
                <a:schemeClr val="tx1"/>
              </a:solidFill>
              <a:latin typeface="+mj-lt"/>
            </a:rPr>
            <a:t> </a:t>
          </a:r>
          <a:r>
            <a:rPr lang="en-US" sz="1100" b="1" dirty="0" err="1">
              <a:solidFill>
                <a:schemeClr val="tx1"/>
              </a:solidFill>
              <a:latin typeface="+mj-lt"/>
            </a:rPr>
            <a:t>ili</a:t>
          </a:r>
          <a:r>
            <a:rPr lang="en-US" sz="1100" b="1" dirty="0">
              <a:solidFill>
                <a:schemeClr val="tx1"/>
              </a:solidFill>
              <a:latin typeface="+mj-lt"/>
            </a:rPr>
            <a:t> </a:t>
          </a:r>
          <a:r>
            <a:rPr lang="en-US" sz="1100" b="1" dirty="0" err="1">
              <a:solidFill>
                <a:schemeClr val="tx1"/>
              </a:solidFill>
              <a:latin typeface="+mj-lt"/>
            </a:rPr>
            <a:t>razveden</a:t>
          </a:r>
          <a:endParaRPr lang="en-US" sz="1100" b="1" dirty="0">
            <a:solidFill>
              <a:schemeClr val="tx1"/>
            </a:solidFill>
            <a:latin typeface="+mj-lt"/>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custT="1"/>
      <dgm:spPr>
        <a:noFill/>
      </dgm:spPr>
      <dgm:t>
        <a:bodyPr/>
        <a:lstStyle/>
        <a:p>
          <a:r>
            <a:rPr lang="en-US" sz="1100" b="1" dirty="0" err="1">
              <a:solidFill>
                <a:schemeClr val="tx1"/>
              </a:solidFill>
              <a:latin typeface="+mj-lt"/>
            </a:rPr>
            <a:t>Takvom</a:t>
          </a:r>
          <a:r>
            <a:rPr lang="en-US" sz="1100" b="1" dirty="0">
              <a:solidFill>
                <a:schemeClr val="tx1"/>
              </a:solidFill>
              <a:latin typeface="+mj-lt"/>
            </a:rPr>
            <a:t> </a:t>
          </a:r>
          <a:r>
            <a:rPr lang="en-US" sz="1100" b="1" dirty="0" err="1">
              <a:solidFill>
                <a:schemeClr val="tx1"/>
              </a:solidFill>
              <a:latin typeface="+mj-lt"/>
            </a:rPr>
            <a:t>temom</a:t>
          </a:r>
          <a:r>
            <a:rPr lang="en-US" sz="1100" b="1" dirty="0">
              <a:solidFill>
                <a:schemeClr val="tx1"/>
              </a:solidFill>
              <a:latin typeface="+mj-lt"/>
            </a:rPr>
            <a:t>, u </a:t>
          </a:r>
          <a:r>
            <a:rPr lang="en-US" sz="1100" b="1" dirty="0" err="1">
              <a:solidFill>
                <a:schemeClr val="tx1"/>
              </a:solidFill>
              <a:latin typeface="+mj-lt"/>
            </a:rPr>
            <a:t>kazalište</a:t>
          </a:r>
          <a:r>
            <a:rPr lang="en-US" sz="1100" b="1" dirty="0">
              <a:solidFill>
                <a:schemeClr val="tx1"/>
              </a:solidFill>
              <a:latin typeface="+mj-lt"/>
            </a:rPr>
            <a:t> je </a:t>
          </a:r>
          <a:r>
            <a:rPr lang="en-US" sz="1100" b="1" dirty="0" err="1">
              <a:solidFill>
                <a:schemeClr val="tx1"/>
              </a:solidFill>
              <a:latin typeface="+mj-lt"/>
            </a:rPr>
            <a:t>privukla</a:t>
          </a:r>
          <a:r>
            <a:rPr lang="en-US" sz="1100" b="1" dirty="0">
              <a:solidFill>
                <a:schemeClr val="tx1"/>
              </a:solidFill>
              <a:latin typeface="+mj-lt"/>
            </a:rPr>
            <a:t> </a:t>
          </a:r>
          <a:r>
            <a:rPr lang="en-US" sz="1100" b="1" dirty="0" err="1">
              <a:solidFill>
                <a:schemeClr val="tx1"/>
              </a:solidFill>
              <a:latin typeface="+mj-lt"/>
            </a:rPr>
            <a:t>ljude</a:t>
          </a:r>
          <a:r>
            <a:rPr lang="en-US" sz="1100" b="1" dirty="0">
              <a:solidFill>
                <a:schemeClr val="tx1"/>
              </a:solidFill>
              <a:latin typeface="+mj-lt"/>
            </a:rPr>
            <a:t> koji </a:t>
          </a:r>
          <a:r>
            <a:rPr lang="en-US" sz="1100" b="1" dirty="0" err="1">
              <a:solidFill>
                <a:schemeClr val="tx1"/>
              </a:solidFill>
              <a:latin typeface="+mj-lt"/>
            </a:rPr>
            <a:t>nikada</a:t>
          </a:r>
          <a:r>
            <a:rPr lang="en-US" sz="1100" b="1" dirty="0">
              <a:solidFill>
                <a:schemeClr val="tx1"/>
              </a:solidFill>
              <a:latin typeface="+mj-lt"/>
            </a:rPr>
            <a:t> </a:t>
          </a:r>
          <a:r>
            <a:rPr lang="en-US" sz="1100" b="1" dirty="0" err="1">
              <a:solidFill>
                <a:schemeClr val="tx1"/>
              </a:solidFill>
              <a:latin typeface="+mj-lt"/>
            </a:rPr>
            <a:t>prije</a:t>
          </a:r>
          <a:r>
            <a:rPr lang="en-US" sz="1100" b="1" dirty="0">
              <a:solidFill>
                <a:schemeClr val="tx1"/>
              </a:solidFill>
              <a:latin typeface="+mj-lt"/>
            </a:rPr>
            <a:t> </a:t>
          </a:r>
          <a:r>
            <a:rPr lang="en-US" sz="1100" b="1" dirty="0" err="1">
              <a:solidFill>
                <a:schemeClr val="tx1"/>
              </a:solidFill>
              <a:latin typeface="+mj-lt"/>
            </a:rPr>
            <a:t>nisu</a:t>
          </a:r>
          <a:r>
            <a:rPr lang="en-US" sz="1100" b="1" dirty="0">
              <a:solidFill>
                <a:schemeClr val="tx1"/>
              </a:solidFill>
              <a:latin typeface="+mj-lt"/>
            </a:rPr>
            <a:t> </a:t>
          </a:r>
          <a:r>
            <a:rPr lang="en-US" sz="1100" b="1" dirty="0" err="1">
              <a:solidFill>
                <a:schemeClr val="tx1"/>
              </a:solidFill>
              <a:latin typeface="+mj-lt"/>
            </a:rPr>
            <a:t>prisustvovali</a:t>
          </a:r>
          <a:r>
            <a:rPr lang="en-US" sz="1100" b="1" dirty="0">
              <a:solidFill>
                <a:schemeClr val="tx1"/>
              </a:solidFill>
              <a:latin typeface="+mj-lt"/>
            </a:rPr>
            <a:t> </a:t>
          </a:r>
          <a:r>
            <a:rPr lang="en-US" sz="1100" b="1" dirty="0" err="1">
              <a:solidFill>
                <a:schemeClr val="tx1"/>
              </a:solidFill>
              <a:latin typeface="+mj-lt"/>
            </a:rPr>
            <a:t>na</a:t>
          </a:r>
          <a:r>
            <a:rPr lang="en-US" sz="1100" b="1" dirty="0">
              <a:solidFill>
                <a:schemeClr val="tx1"/>
              </a:solidFill>
              <a:latin typeface="+mj-lt"/>
            </a:rPr>
            <a:t> </a:t>
          </a:r>
          <a:r>
            <a:rPr lang="en-US" sz="1100" b="1" dirty="0" err="1">
              <a:solidFill>
                <a:schemeClr val="tx1"/>
              </a:solidFill>
              <a:latin typeface="+mj-lt"/>
            </a:rPr>
            <a:t>predstavi</a:t>
          </a:r>
          <a:r>
            <a:rPr lang="en-US" sz="1100" b="1" dirty="0">
              <a:solidFill>
                <a:schemeClr val="tx1"/>
              </a:solidFill>
              <a:latin typeface="+mj-lt"/>
            </a:rPr>
            <a:t>. </a:t>
          </a: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4" custScaleX="107095" custScaleY="94179" custLinFactNeighborX="4256" custLinFactNeighborY="6120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4"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901A2F76-C99B-46B3-97DD-007E40D9E7F5}" type="pres">
      <dgm:prSet presAssocID="{A05D58AA-2F49-4C14-BC9D-F38522A7959F}" presName="node" presStyleLbl="node1" presStyleIdx="2" presStyleCnt="4" custLinFactX="12892" custLinFactNeighborX="100000" custLinFactNeighborY="-61296">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3" presStyleCnt="4" custLinFactNeighborX="2892" custLinFactNeighborY="61792">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2"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E84FB791-AD66-4D4B-8036-7B59833B2CCA}" srcId="{074F60D3-0ED2-40B3-8578-82D0950AFBFC}" destId="{24AF01A8-3A65-4F57-81F6-39BE98271C21}" srcOrd="3"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AF8F3844-63F5-41D3-844F-19981B167ED5}" type="presParOf" srcId="{4745C68A-DC40-40F2-B04B-D30E3322F9ED}" destId="{901A2F76-C99B-46B3-97DD-007E40D9E7F5}" srcOrd="4" destOrd="0" presId="urn:microsoft.com/office/officeart/2005/8/layout/default"/>
    <dgm:cxn modelId="{ADD30696-079C-437C-BDCA-E805CC9504B3}" type="presParOf" srcId="{4745C68A-DC40-40F2-B04B-D30E3322F9ED}" destId="{A33A0305-3A16-4361-B8EF-920DAE4E604C}" srcOrd="5" destOrd="0" presId="urn:microsoft.com/office/officeart/2005/8/layout/default"/>
    <dgm:cxn modelId="{22574EFC-00A8-4237-A5BD-D29DA8666CC4}" type="presParOf" srcId="{4745C68A-DC40-40F2-B04B-D30E3322F9ED}" destId="{801644A6-3158-4648-BAF9-8648894DE0D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4F60D3-0ED2-40B3-8578-82D0950AFB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EEB6DF-7837-492C-98D1-D06CAF644375}">
      <dgm:prSet/>
      <dgm:spPr>
        <a:noFill/>
      </dgm:spPr>
      <dgm:t>
        <a:bodyPr/>
        <a:lstStyle/>
        <a:p>
          <a:r>
            <a:rPr lang="hr-HR" b="1" dirty="0">
              <a:solidFill>
                <a:schemeClr val="tx1"/>
              </a:solidFill>
            </a:rPr>
            <a:t>Naš čovjek na terenu je društveni roman koji obuhvaća većinom ozbiljne teme, ali uz puno humora.</a:t>
          </a:r>
          <a:endParaRPr lang="en-US" b="1" dirty="0">
            <a:solidFill>
              <a:schemeClr val="tx1"/>
            </a:solidFill>
          </a:endParaRPr>
        </a:p>
      </dgm:t>
    </dgm:pt>
    <dgm:pt modelId="{04158AEC-90B1-479C-83E7-69D94227AEF3}" type="parTrans" cxnId="{58E658AA-C1EE-4629-A46E-3BF0D7744879}">
      <dgm:prSet/>
      <dgm:spPr/>
      <dgm:t>
        <a:bodyPr/>
        <a:lstStyle/>
        <a:p>
          <a:endParaRPr lang="en-US"/>
        </a:p>
      </dgm:t>
    </dgm:pt>
    <dgm:pt modelId="{BF5207B6-7B3F-4801-8951-B9480C140DD3}" type="sibTrans" cxnId="{58E658AA-C1EE-4629-A46E-3BF0D7744879}">
      <dgm:prSet/>
      <dgm:spPr/>
      <dgm:t>
        <a:bodyPr/>
        <a:lstStyle/>
        <a:p>
          <a:endParaRPr lang="en-US"/>
        </a:p>
      </dgm:t>
    </dgm:pt>
    <dgm:pt modelId="{11374EE4-65DC-4CE1-AA52-A03A42B26152}">
      <dgm:prSet/>
      <dgm:spPr>
        <a:noFill/>
      </dgm:spPr>
      <dgm:t>
        <a:bodyPr/>
        <a:lstStyle/>
        <a:p>
          <a:r>
            <a:rPr lang="hr-HR" b="1" dirty="0">
              <a:solidFill>
                <a:schemeClr val="tx1"/>
              </a:solidFill>
            </a:rPr>
            <a:t>U romanu se uz političke i suvremene teme događa  i ljubavna priča između glavnog lika i njegove djevojke.</a:t>
          </a:r>
          <a:endParaRPr lang="en-US" b="1" dirty="0">
            <a:solidFill>
              <a:schemeClr val="tx1"/>
            </a:solidFill>
          </a:endParaRPr>
        </a:p>
      </dgm:t>
    </dgm:pt>
    <dgm:pt modelId="{3267747E-FE86-455C-AD51-31550CAB460B}" type="parTrans" cxnId="{866AE2FB-0C0F-4D8B-A6C0-3006FAB48DF3}">
      <dgm:prSet/>
      <dgm:spPr/>
      <dgm:t>
        <a:bodyPr/>
        <a:lstStyle/>
        <a:p>
          <a:endParaRPr lang="en-US"/>
        </a:p>
      </dgm:t>
    </dgm:pt>
    <dgm:pt modelId="{9CA91483-F2E5-486E-A398-7EA0FB83C539}" type="sibTrans" cxnId="{866AE2FB-0C0F-4D8B-A6C0-3006FAB48DF3}">
      <dgm:prSet/>
      <dgm:spPr/>
      <dgm:t>
        <a:bodyPr/>
        <a:lstStyle/>
        <a:p>
          <a:endParaRPr lang="en-US"/>
        </a:p>
      </dgm:t>
    </dgm:pt>
    <dgm:pt modelId="{2539E7D0-E75D-4992-A3C7-4D17D9C09E63}">
      <dgm:prSet/>
      <dgm:spPr>
        <a:noFill/>
      </dgm:spPr>
      <dgm:t>
        <a:bodyPr/>
        <a:lstStyle/>
        <a:p>
          <a:r>
            <a:rPr lang="hr-HR" b="1" dirty="0">
              <a:solidFill>
                <a:schemeClr val="tx1"/>
              </a:solidFill>
            </a:rPr>
            <a:t>Ovaj roman je u svijetu jako cijenjen, naime primio je velike nagrade širom svijeta.</a:t>
          </a:r>
          <a:endParaRPr lang="en-US" b="1" dirty="0">
            <a:solidFill>
              <a:schemeClr val="tx1"/>
            </a:solidFill>
          </a:endParaRPr>
        </a:p>
      </dgm:t>
    </dgm:pt>
    <dgm:pt modelId="{E6365617-6C67-4136-B403-6ADB22A54090}" type="parTrans" cxnId="{99481F85-D90E-485F-8038-4F156D4DE6BB}">
      <dgm:prSet/>
      <dgm:spPr/>
      <dgm:t>
        <a:bodyPr/>
        <a:lstStyle/>
        <a:p>
          <a:endParaRPr lang="en-US"/>
        </a:p>
      </dgm:t>
    </dgm:pt>
    <dgm:pt modelId="{1B23671D-3019-4CBF-A9E2-D5427EFCD76F}" type="sibTrans" cxnId="{99481F85-D90E-485F-8038-4F156D4DE6BB}">
      <dgm:prSet/>
      <dgm:spPr/>
      <dgm:t>
        <a:bodyPr/>
        <a:lstStyle/>
        <a:p>
          <a:endParaRPr lang="en-US"/>
        </a:p>
      </dgm:t>
    </dgm:pt>
    <dgm:pt modelId="{A05D58AA-2F49-4C14-BC9D-F38522A7959F}">
      <dgm:prSet/>
      <dgm:spPr>
        <a:noFill/>
      </dgm:spPr>
      <dgm:t>
        <a:bodyPr/>
        <a:lstStyle/>
        <a:p>
          <a:r>
            <a:rPr lang="hr-HR" b="1" dirty="0">
              <a:solidFill>
                <a:schemeClr val="tx1"/>
              </a:solidFill>
            </a:rPr>
            <a:t>Roman je   satiričan jer cijelo vrijeme kritizira društvo, a najviše medije i  utjecajne ljude u Hrvatskoj.</a:t>
          </a:r>
          <a:endParaRPr lang="en-US" b="1" dirty="0">
            <a:solidFill>
              <a:schemeClr val="tx1"/>
            </a:solidFill>
          </a:endParaRPr>
        </a:p>
      </dgm:t>
    </dgm:pt>
    <dgm:pt modelId="{5544C024-DD78-4485-8BC6-4CEEC15AEAE5}" type="parTrans" cxnId="{B22F1E31-D3FA-4904-924E-C4EFF1CB62AB}">
      <dgm:prSet/>
      <dgm:spPr/>
      <dgm:t>
        <a:bodyPr/>
        <a:lstStyle/>
        <a:p>
          <a:endParaRPr lang="en-US"/>
        </a:p>
      </dgm:t>
    </dgm:pt>
    <dgm:pt modelId="{C08163D1-4F69-46FE-B281-242C01D5C12C}" type="sibTrans" cxnId="{B22F1E31-D3FA-4904-924E-C4EFF1CB62AB}">
      <dgm:prSet/>
      <dgm:spPr/>
      <dgm:t>
        <a:bodyPr/>
        <a:lstStyle/>
        <a:p>
          <a:endParaRPr lang="en-US"/>
        </a:p>
      </dgm:t>
    </dgm:pt>
    <dgm:pt modelId="{24AF01A8-3A65-4F57-81F6-39BE98271C21}">
      <dgm:prSet/>
      <dgm:spPr>
        <a:noFill/>
      </dgm:spPr>
      <dgm:t>
        <a:bodyPr/>
        <a:lstStyle/>
        <a:p>
          <a:r>
            <a:rPr lang="hr-HR" dirty="0">
              <a:solidFill>
                <a:schemeClr val="tx1"/>
              </a:solidFill>
            </a:rPr>
            <a:t>R</a:t>
          </a:r>
          <a:r>
            <a:rPr lang="hr-HR" b="1" dirty="0">
              <a:solidFill>
                <a:schemeClr val="tx1"/>
              </a:solidFill>
            </a:rPr>
            <a:t>oman kritizira društvo uz ironiju i mnogo vulgarizama koji su sastavni dio razgovornog stila, a cijeli roman je napisan u tom stilu.</a:t>
          </a:r>
          <a:endParaRPr lang="en-US" b="1" dirty="0">
            <a:solidFill>
              <a:schemeClr val="tx1"/>
            </a:solidFill>
          </a:endParaRPr>
        </a:p>
      </dgm:t>
    </dgm:pt>
    <dgm:pt modelId="{88C80F8D-06CB-4094-B50C-45DB2AAE9E8F}" type="parTrans" cxnId="{E84FB791-AD66-4D4B-8036-7B59833B2CCA}">
      <dgm:prSet/>
      <dgm:spPr/>
      <dgm:t>
        <a:bodyPr/>
        <a:lstStyle/>
        <a:p>
          <a:endParaRPr lang="en-US"/>
        </a:p>
      </dgm:t>
    </dgm:pt>
    <dgm:pt modelId="{04A49A72-1FA1-4F49-839D-F38FCED787BB}" type="sibTrans" cxnId="{E84FB791-AD66-4D4B-8036-7B59833B2CCA}">
      <dgm:prSet/>
      <dgm:spPr/>
      <dgm:t>
        <a:bodyPr/>
        <a:lstStyle/>
        <a:p>
          <a:endParaRPr lang="en-US"/>
        </a:p>
      </dgm:t>
    </dgm:pt>
    <dgm:pt modelId="{4745C68A-DC40-40F2-B04B-D30E3322F9ED}" type="pres">
      <dgm:prSet presAssocID="{074F60D3-0ED2-40B3-8578-82D0950AFBFC}" presName="diagram" presStyleCnt="0">
        <dgm:presLayoutVars>
          <dgm:dir/>
          <dgm:resizeHandles val="exact"/>
        </dgm:presLayoutVars>
      </dgm:prSet>
      <dgm:spPr/>
    </dgm:pt>
    <dgm:pt modelId="{2FF1A0CA-2C4C-447C-9D6A-B1CE37722FB1}" type="pres">
      <dgm:prSet presAssocID="{52EEB6DF-7837-492C-98D1-D06CAF644375}" presName="node" presStyleLbl="node1" presStyleIdx="0" presStyleCnt="5" custScaleX="107095" custScaleY="94179" custLinFactNeighborX="443" custLinFactNeighborY="93381">
        <dgm:presLayoutVars>
          <dgm:bulletEnabled val="1"/>
        </dgm:presLayoutVars>
      </dgm:prSet>
      <dgm:spPr/>
    </dgm:pt>
    <dgm:pt modelId="{16A5266E-CAF2-422E-A878-F5088CC830CA}" type="pres">
      <dgm:prSet presAssocID="{BF5207B6-7B3F-4801-8951-B9480C140DD3}" presName="sibTrans" presStyleCnt="0"/>
      <dgm:spPr/>
    </dgm:pt>
    <dgm:pt modelId="{B6367DCC-3B30-4383-885F-D8D961EAAA4A}" type="pres">
      <dgm:prSet presAssocID="{11374EE4-65DC-4CE1-AA52-A03A42B26152}" presName="node" presStyleLbl="node1" presStyleIdx="1" presStyleCnt="5" custLinFactX="-12575" custLinFactY="87753" custLinFactNeighborX="-100000" custLinFactNeighborY="100000">
        <dgm:presLayoutVars>
          <dgm:bulletEnabled val="1"/>
        </dgm:presLayoutVars>
      </dgm:prSet>
      <dgm:spPr/>
    </dgm:pt>
    <dgm:pt modelId="{E2F1E9DE-E686-4FFF-B580-9F3356A73780}" type="pres">
      <dgm:prSet presAssocID="{9CA91483-F2E5-486E-A398-7EA0FB83C539}" presName="sibTrans" presStyleCnt="0"/>
      <dgm:spPr/>
    </dgm:pt>
    <dgm:pt modelId="{0A1DC8DE-009C-48CB-95C3-7181D073C025}" type="pres">
      <dgm:prSet presAssocID="{2539E7D0-E75D-4992-A3C7-4D17D9C09E63}" presName="node" presStyleLbl="node1" presStyleIdx="2" presStyleCnt="5" custScaleY="96700" custLinFactY="64063" custLinFactNeighborX="1194" custLinFactNeighborY="100000">
        <dgm:presLayoutVars>
          <dgm:bulletEnabled val="1"/>
        </dgm:presLayoutVars>
      </dgm:prSet>
      <dgm:spPr/>
    </dgm:pt>
    <dgm:pt modelId="{098A503A-0548-49FC-96C5-E469988EB0E2}" type="pres">
      <dgm:prSet presAssocID="{1B23671D-3019-4CBF-A9E2-D5427EFCD76F}" presName="sibTrans" presStyleCnt="0"/>
      <dgm:spPr/>
    </dgm:pt>
    <dgm:pt modelId="{901A2F76-C99B-46B3-97DD-007E40D9E7F5}" type="pres">
      <dgm:prSet presAssocID="{A05D58AA-2F49-4C14-BC9D-F38522A7959F}" presName="node" presStyleLbl="node1" presStyleIdx="3" presStyleCnt="5" custLinFactNeighborX="2362" custLinFactNeighborY="-19583">
        <dgm:presLayoutVars>
          <dgm:bulletEnabled val="1"/>
        </dgm:presLayoutVars>
      </dgm:prSet>
      <dgm:spPr/>
    </dgm:pt>
    <dgm:pt modelId="{A33A0305-3A16-4361-B8EF-920DAE4E604C}" type="pres">
      <dgm:prSet presAssocID="{C08163D1-4F69-46FE-B281-242C01D5C12C}" presName="sibTrans" presStyleCnt="0"/>
      <dgm:spPr/>
    </dgm:pt>
    <dgm:pt modelId="{801644A6-3158-4648-BAF9-8648894DE0D5}" type="pres">
      <dgm:prSet presAssocID="{24AF01A8-3A65-4F57-81F6-39BE98271C21}" presName="node" presStyleLbl="node1" presStyleIdx="4" presStyleCnt="5" custLinFactNeighborX="55376" custLinFactNeighborY="3904">
        <dgm:presLayoutVars>
          <dgm:bulletEnabled val="1"/>
        </dgm:presLayoutVars>
      </dgm:prSet>
      <dgm:spPr/>
    </dgm:pt>
  </dgm:ptLst>
  <dgm:cxnLst>
    <dgm:cxn modelId="{0A863D16-C7D6-44B4-8CF4-AA0FF1BBDDEC}" type="presOf" srcId="{074F60D3-0ED2-40B3-8578-82D0950AFBFC}" destId="{4745C68A-DC40-40F2-B04B-D30E3322F9ED}" srcOrd="0" destOrd="0" presId="urn:microsoft.com/office/officeart/2005/8/layout/default"/>
    <dgm:cxn modelId="{B22F1E31-D3FA-4904-924E-C4EFF1CB62AB}" srcId="{074F60D3-0ED2-40B3-8578-82D0950AFBFC}" destId="{A05D58AA-2F49-4C14-BC9D-F38522A7959F}" srcOrd="3" destOrd="0" parTransId="{5544C024-DD78-4485-8BC6-4CEEC15AEAE5}" sibTransId="{C08163D1-4F69-46FE-B281-242C01D5C12C}"/>
    <dgm:cxn modelId="{2F9A695F-583B-4558-A829-D751E77EABC4}" type="presOf" srcId="{52EEB6DF-7837-492C-98D1-D06CAF644375}" destId="{2FF1A0CA-2C4C-447C-9D6A-B1CE37722FB1}" srcOrd="0" destOrd="0" presId="urn:microsoft.com/office/officeart/2005/8/layout/default"/>
    <dgm:cxn modelId="{D627D743-205D-46BE-AD2E-8CE2D3D06784}" type="presOf" srcId="{2539E7D0-E75D-4992-A3C7-4D17D9C09E63}" destId="{0A1DC8DE-009C-48CB-95C3-7181D073C025}" srcOrd="0" destOrd="0" presId="urn:microsoft.com/office/officeart/2005/8/layout/default"/>
    <dgm:cxn modelId="{666A3D67-08B8-45AA-8311-637501027485}" type="presOf" srcId="{A05D58AA-2F49-4C14-BC9D-F38522A7959F}" destId="{901A2F76-C99B-46B3-97DD-007E40D9E7F5}" srcOrd="0" destOrd="0" presId="urn:microsoft.com/office/officeart/2005/8/layout/default"/>
    <dgm:cxn modelId="{58A39C47-CD0F-408E-8A15-0F78A3E681A0}" type="presOf" srcId="{24AF01A8-3A65-4F57-81F6-39BE98271C21}" destId="{801644A6-3158-4648-BAF9-8648894DE0D5}" srcOrd="0" destOrd="0" presId="urn:microsoft.com/office/officeart/2005/8/layout/default"/>
    <dgm:cxn modelId="{99481F85-D90E-485F-8038-4F156D4DE6BB}" srcId="{074F60D3-0ED2-40B3-8578-82D0950AFBFC}" destId="{2539E7D0-E75D-4992-A3C7-4D17D9C09E63}" srcOrd="2" destOrd="0" parTransId="{E6365617-6C67-4136-B403-6ADB22A54090}" sibTransId="{1B23671D-3019-4CBF-A9E2-D5427EFCD76F}"/>
    <dgm:cxn modelId="{E84FB791-AD66-4D4B-8036-7B59833B2CCA}" srcId="{074F60D3-0ED2-40B3-8578-82D0950AFBFC}" destId="{24AF01A8-3A65-4F57-81F6-39BE98271C21}" srcOrd="4" destOrd="0" parTransId="{88C80F8D-06CB-4094-B50C-45DB2AAE9E8F}" sibTransId="{04A49A72-1FA1-4F49-839D-F38FCED787BB}"/>
    <dgm:cxn modelId="{58E658AA-C1EE-4629-A46E-3BF0D7744879}" srcId="{074F60D3-0ED2-40B3-8578-82D0950AFBFC}" destId="{52EEB6DF-7837-492C-98D1-D06CAF644375}" srcOrd="0" destOrd="0" parTransId="{04158AEC-90B1-479C-83E7-69D94227AEF3}" sibTransId="{BF5207B6-7B3F-4801-8951-B9480C140DD3}"/>
    <dgm:cxn modelId="{A5DA20BE-A7E5-448C-8A49-7CF528D4205F}" type="presOf" srcId="{11374EE4-65DC-4CE1-AA52-A03A42B26152}" destId="{B6367DCC-3B30-4383-885F-D8D961EAAA4A}" srcOrd="0" destOrd="0" presId="urn:microsoft.com/office/officeart/2005/8/layout/default"/>
    <dgm:cxn modelId="{866AE2FB-0C0F-4D8B-A6C0-3006FAB48DF3}" srcId="{074F60D3-0ED2-40B3-8578-82D0950AFBFC}" destId="{11374EE4-65DC-4CE1-AA52-A03A42B26152}" srcOrd="1" destOrd="0" parTransId="{3267747E-FE86-455C-AD51-31550CAB460B}" sibTransId="{9CA91483-F2E5-486E-A398-7EA0FB83C539}"/>
    <dgm:cxn modelId="{16060B44-F1D7-40B3-BFF1-B6CE478B0A13}" type="presParOf" srcId="{4745C68A-DC40-40F2-B04B-D30E3322F9ED}" destId="{2FF1A0CA-2C4C-447C-9D6A-B1CE37722FB1}" srcOrd="0" destOrd="0" presId="urn:microsoft.com/office/officeart/2005/8/layout/default"/>
    <dgm:cxn modelId="{7CAA34B3-F77E-4530-80E3-781D1FB74324}" type="presParOf" srcId="{4745C68A-DC40-40F2-B04B-D30E3322F9ED}" destId="{16A5266E-CAF2-422E-A878-F5088CC830CA}" srcOrd="1" destOrd="0" presId="urn:microsoft.com/office/officeart/2005/8/layout/default"/>
    <dgm:cxn modelId="{0212FD1B-3499-4E1B-A2B9-7A26378801AC}" type="presParOf" srcId="{4745C68A-DC40-40F2-B04B-D30E3322F9ED}" destId="{B6367DCC-3B30-4383-885F-D8D961EAAA4A}" srcOrd="2" destOrd="0" presId="urn:microsoft.com/office/officeart/2005/8/layout/default"/>
    <dgm:cxn modelId="{438200F5-59A6-4D9E-98E3-7A3B977D59B5}" type="presParOf" srcId="{4745C68A-DC40-40F2-B04B-D30E3322F9ED}" destId="{E2F1E9DE-E686-4FFF-B580-9F3356A73780}" srcOrd="3" destOrd="0" presId="urn:microsoft.com/office/officeart/2005/8/layout/default"/>
    <dgm:cxn modelId="{D4966736-B494-4E9D-BB8A-E78CCCEACEE4}" type="presParOf" srcId="{4745C68A-DC40-40F2-B04B-D30E3322F9ED}" destId="{0A1DC8DE-009C-48CB-95C3-7181D073C025}" srcOrd="4" destOrd="0" presId="urn:microsoft.com/office/officeart/2005/8/layout/default"/>
    <dgm:cxn modelId="{EAAB279A-088D-4F2D-8F32-718F9E67E0FF}" type="presParOf" srcId="{4745C68A-DC40-40F2-B04B-D30E3322F9ED}" destId="{098A503A-0548-49FC-96C5-E469988EB0E2}" srcOrd="5" destOrd="0" presId="urn:microsoft.com/office/officeart/2005/8/layout/default"/>
    <dgm:cxn modelId="{AF8F3844-63F5-41D3-844F-19981B167ED5}" type="presParOf" srcId="{4745C68A-DC40-40F2-B04B-D30E3322F9ED}" destId="{901A2F76-C99B-46B3-97DD-007E40D9E7F5}" srcOrd="6" destOrd="0" presId="urn:microsoft.com/office/officeart/2005/8/layout/default"/>
    <dgm:cxn modelId="{ADD30696-079C-437C-BDCA-E805CC9504B3}" type="presParOf" srcId="{4745C68A-DC40-40F2-B04B-D30E3322F9ED}" destId="{A33A0305-3A16-4361-B8EF-920DAE4E604C}" srcOrd="7" destOrd="0" presId="urn:microsoft.com/office/officeart/2005/8/layout/default"/>
    <dgm:cxn modelId="{22574EFC-00A8-4237-A5BD-D29DA8666CC4}" type="presParOf" srcId="{4745C68A-DC40-40F2-B04B-D30E3322F9ED}" destId="{801644A6-3158-4648-BAF9-8648894DE0D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8431" y="1481241"/>
          <a:ext cx="1861397" cy="98214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Vrsta djela – roman ljubavne tematike</a:t>
          </a:r>
          <a:endParaRPr lang="en-US" sz="1100" b="1" kern="1200" dirty="0">
            <a:solidFill>
              <a:schemeClr val="tx1"/>
            </a:solidFill>
          </a:endParaRPr>
        </a:p>
      </dsp:txBody>
      <dsp:txXfrm>
        <a:off x="8431" y="1481241"/>
        <a:ext cx="1861397" cy="982144"/>
      </dsp:txXfrm>
    </dsp:sp>
    <dsp:sp modelId="{B6367DCC-3B30-4383-885F-D8D961EAAA4A}">
      <dsp:nvSpPr>
        <dsp:cNvPr id="0" name=""/>
        <dsp:cNvSpPr/>
      </dsp:nvSpPr>
      <dsp:spPr>
        <a:xfrm>
          <a:off x="79293" y="2435046"/>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K</a:t>
          </a:r>
          <a:r>
            <a:rPr lang="en-US" sz="1100" b="1" kern="1200" dirty="0" err="1">
              <a:solidFill>
                <a:schemeClr val="tx1"/>
              </a:solidFill>
            </a:rPr>
            <a:t>njiga</a:t>
          </a:r>
          <a:r>
            <a:rPr lang="en-US" sz="1100" b="1" kern="1200" dirty="0">
              <a:solidFill>
                <a:schemeClr val="tx1"/>
              </a:solidFill>
            </a:rPr>
            <a:t> je </a:t>
          </a:r>
          <a:r>
            <a:rPr lang="en-US" sz="1100" b="1" kern="1200" dirty="0" err="1">
              <a:solidFill>
                <a:schemeClr val="tx1"/>
              </a:solidFill>
            </a:rPr>
            <a:t>inspirirana</a:t>
          </a:r>
          <a:r>
            <a:rPr lang="en-US" sz="1100" b="1" kern="1200" dirty="0">
              <a:solidFill>
                <a:schemeClr val="tx1"/>
              </a:solidFill>
            </a:rPr>
            <a:t> </a:t>
          </a:r>
          <a:r>
            <a:rPr lang="en-US" sz="1100" b="1" kern="1200" dirty="0" err="1">
              <a:solidFill>
                <a:schemeClr val="tx1"/>
              </a:solidFill>
            </a:rPr>
            <a:t>sjajnim</a:t>
          </a:r>
          <a:r>
            <a:rPr lang="en-US" sz="1100" b="1" kern="1200" dirty="0">
              <a:solidFill>
                <a:schemeClr val="tx1"/>
              </a:solidFill>
            </a:rPr>
            <a:t> </a:t>
          </a:r>
          <a:r>
            <a:rPr lang="en-US" sz="1100" b="1" kern="1200" dirty="0" err="1">
              <a:solidFill>
                <a:schemeClr val="tx1"/>
              </a:solidFill>
            </a:rPr>
            <a:t>humorom</a:t>
          </a:r>
          <a:r>
            <a:rPr lang="en-US" sz="1100" b="1" kern="1200" dirty="0">
              <a:solidFill>
                <a:schemeClr val="tx1"/>
              </a:solidFill>
            </a:rPr>
            <a:t>. </a:t>
          </a:r>
          <a:r>
            <a:rPr lang="en-US" sz="1100" b="1" kern="1200" dirty="0" err="1">
              <a:solidFill>
                <a:schemeClr val="tx1"/>
              </a:solidFill>
            </a:rPr>
            <a:t>Zapravo</a:t>
          </a:r>
          <a:r>
            <a:rPr lang="en-US" sz="1100" b="1" kern="1200" dirty="0">
              <a:solidFill>
                <a:schemeClr val="tx1"/>
              </a:solidFill>
            </a:rPr>
            <a:t> </a:t>
          </a:r>
          <a:r>
            <a:rPr lang="en-US" sz="1100" b="1" kern="1200" dirty="0" err="1">
              <a:solidFill>
                <a:schemeClr val="tx1"/>
              </a:solidFill>
            </a:rPr>
            <a:t>predstavlja</a:t>
          </a:r>
          <a:r>
            <a:rPr lang="en-US" sz="1100" b="1" kern="1200" dirty="0">
              <a:solidFill>
                <a:schemeClr val="tx1"/>
              </a:solidFill>
            </a:rPr>
            <a:t> </a:t>
          </a:r>
          <a:r>
            <a:rPr lang="en-US" sz="1100" b="1" kern="1200" dirty="0" err="1">
              <a:solidFill>
                <a:schemeClr val="tx1"/>
              </a:solidFill>
            </a:rPr>
            <a:t>međuljudske</a:t>
          </a:r>
          <a:r>
            <a:rPr lang="en-US" sz="1100" b="1" kern="1200" dirty="0">
              <a:solidFill>
                <a:schemeClr val="tx1"/>
              </a:solidFill>
            </a:rPr>
            <a:t> </a:t>
          </a:r>
          <a:r>
            <a:rPr lang="en-US" sz="1100" b="1" kern="1200" dirty="0" err="1">
              <a:solidFill>
                <a:schemeClr val="tx1"/>
              </a:solidFill>
            </a:rPr>
            <a:t>odnose</a:t>
          </a:r>
          <a:r>
            <a:rPr lang="en-US" sz="1100" b="1" kern="1200" dirty="0">
              <a:solidFill>
                <a:schemeClr val="tx1"/>
              </a:solidFill>
            </a:rPr>
            <a:t>, </a:t>
          </a:r>
          <a:r>
            <a:rPr lang="en-US" sz="1100" b="1" kern="1200" dirty="0" err="1">
              <a:solidFill>
                <a:schemeClr val="tx1"/>
              </a:solidFill>
            </a:rPr>
            <a:t>te</a:t>
          </a:r>
          <a:r>
            <a:rPr lang="en-US" sz="1100" b="1" kern="1200" dirty="0">
              <a:solidFill>
                <a:schemeClr val="tx1"/>
              </a:solidFill>
            </a:rPr>
            <a:t> </a:t>
          </a:r>
          <a:r>
            <a:rPr lang="en-US" sz="1100" b="1" kern="1200" dirty="0" err="1">
              <a:solidFill>
                <a:schemeClr val="tx1"/>
              </a:solidFill>
            </a:rPr>
            <a:t>ulogu</a:t>
          </a:r>
          <a:r>
            <a:rPr lang="en-US" sz="1100" b="1" kern="1200" dirty="0">
              <a:solidFill>
                <a:schemeClr val="tx1"/>
              </a:solidFill>
            </a:rPr>
            <a:t> </a:t>
          </a:r>
          <a:r>
            <a:rPr lang="en-US" sz="1100" b="1" kern="1200" dirty="0" err="1">
              <a:solidFill>
                <a:schemeClr val="tx1"/>
              </a:solidFill>
            </a:rPr>
            <a:t>oženjenog</a:t>
          </a:r>
          <a:r>
            <a:rPr lang="en-US" sz="1100" b="1" kern="1200" dirty="0">
              <a:solidFill>
                <a:schemeClr val="tx1"/>
              </a:solidFill>
            </a:rPr>
            <a:t> </a:t>
          </a:r>
          <a:r>
            <a:rPr lang="en-US" sz="1100" b="1" kern="1200" dirty="0" err="1">
              <a:solidFill>
                <a:schemeClr val="tx1"/>
              </a:solidFill>
            </a:rPr>
            <a:t>muškarca</a:t>
          </a:r>
          <a:r>
            <a:rPr lang="en-US" sz="1100" b="1" kern="1200" dirty="0">
              <a:solidFill>
                <a:schemeClr val="tx1"/>
              </a:solidFill>
            </a:rPr>
            <a:t> u </a:t>
          </a:r>
          <a:r>
            <a:rPr lang="en-US" sz="1100" b="1" kern="1200" dirty="0" err="1">
              <a:solidFill>
                <a:schemeClr val="tx1"/>
              </a:solidFill>
            </a:rPr>
            <a:t>najboljim</a:t>
          </a:r>
          <a:r>
            <a:rPr lang="en-US" sz="1100" b="1" kern="1200" dirty="0">
              <a:solidFill>
                <a:schemeClr val="tx1"/>
              </a:solidFill>
            </a:rPr>
            <a:t> </a:t>
          </a:r>
          <a:r>
            <a:rPr lang="en-US" sz="1100" b="1" kern="1200" dirty="0" err="1">
              <a:solidFill>
                <a:schemeClr val="tx1"/>
              </a:solidFill>
            </a:rPr>
            <a:t>godinama</a:t>
          </a:r>
          <a:r>
            <a:rPr lang="en-US" sz="1100" b="1" kern="1200" dirty="0">
              <a:solidFill>
                <a:schemeClr val="tx1"/>
              </a:solidFill>
            </a:rPr>
            <a:t>.</a:t>
          </a:r>
        </a:p>
      </dsp:txBody>
      <dsp:txXfrm>
        <a:off x="79293" y="2435046"/>
        <a:ext cx="1738080" cy="1042848"/>
      </dsp:txXfrm>
    </dsp:sp>
    <dsp:sp modelId="{0A1DC8DE-009C-48CB-95C3-7181D073C025}">
      <dsp:nvSpPr>
        <dsp:cNvPr id="0" name=""/>
        <dsp:cNvSpPr/>
      </dsp:nvSpPr>
      <dsp:spPr>
        <a:xfrm>
          <a:off x="83142" y="3421859"/>
          <a:ext cx="1738080" cy="100843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 Pisac nas je u</a:t>
          </a:r>
          <a:r>
            <a:rPr lang="en-US" sz="1100" b="1" kern="1200" dirty="0" err="1">
              <a:solidFill>
                <a:schemeClr val="tx1"/>
              </a:solidFill>
            </a:rPr>
            <a:t>veo</a:t>
          </a:r>
          <a:r>
            <a:rPr lang="en-US" sz="1100" b="1" kern="1200" dirty="0">
              <a:solidFill>
                <a:schemeClr val="tx1"/>
              </a:solidFill>
            </a:rPr>
            <a:t>  u </a:t>
          </a:r>
          <a:r>
            <a:rPr lang="en-US" sz="1100" b="1" kern="1200" dirty="0" err="1">
              <a:solidFill>
                <a:schemeClr val="tx1"/>
              </a:solidFill>
            </a:rPr>
            <a:t>intimni</a:t>
          </a:r>
          <a:r>
            <a:rPr lang="en-US" sz="1100" b="1" kern="1200" dirty="0">
              <a:solidFill>
                <a:schemeClr val="tx1"/>
              </a:solidFill>
            </a:rPr>
            <a:t> </a:t>
          </a:r>
          <a:r>
            <a:rPr lang="en-US" sz="1100" b="1" kern="1200" dirty="0" err="1">
              <a:solidFill>
                <a:schemeClr val="tx1"/>
              </a:solidFill>
            </a:rPr>
            <a:t>svijet</a:t>
          </a:r>
          <a:r>
            <a:rPr lang="en-US" sz="1100" b="1" kern="1200" dirty="0">
              <a:solidFill>
                <a:schemeClr val="tx1"/>
              </a:solidFill>
            </a:rPr>
            <a:t> </a:t>
          </a:r>
          <a:r>
            <a:rPr lang="en-US" sz="1100" b="1" kern="1200" dirty="0" err="1">
              <a:solidFill>
                <a:schemeClr val="tx1"/>
              </a:solidFill>
            </a:rPr>
            <a:t>jednog</a:t>
          </a:r>
          <a:r>
            <a:rPr lang="en-US" sz="1100" b="1" kern="1200" dirty="0">
              <a:solidFill>
                <a:schemeClr val="tx1"/>
              </a:solidFill>
            </a:rPr>
            <a:t> </a:t>
          </a:r>
          <a:r>
            <a:rPr lang="en-US" sz="1100" b="1" kern="1200" dirty="0" err="1">
              <a:solidFill>
                <a:schemeClr val="tx1"/>
              </a:solidFill>
            </a:rPr>
            <a:t>muškarca</a:t>
          </a:r>
          <a:r>
            <a:rPr lang="en-US" sz="1100" b="1" kern="1200" dirty="0">
              <a:solidFill>
                <a:schemeClr val="tx1"/>
              </a:solidFill>
            </a:rPr>
            <a:t>, </a:t>
          </a:r>
          <a:r>
            <a:rPr lang="en-US" sz="1100" b="1" kern="1200" dirty="0" err="1">
              <a:solidFill>
                <a:schemeClr val="tx1"/>
              </a:solidFill>
            </a:rPr>
            <a:t>njegove</a:t>
          </a:r>
          <a:r>
            <a:rPr lang="en-US" sz="1100" b="1" kern="1200" dirty="0">
              <a:solidFill>
                <a:schemeClr val="tx1"/>
              </a:solidFill>
            </a:rPr>
            <a:t> </a:t>
          </a:r>
          <a:r>
            <a:rPr lang="en-US" sz="1100" b="1" kern="1200" dirty="0" err="1">
              <a:solidFill>
                <a:schemeClr val="tx1"/>
              </a:solidFill>
            </a:rPr>
            <a:t>žene</a:t>
          </a:r>
          <a:r>
            <a:rPr lang="en-US" sz="1100" b="1" kern="1200" dirty="0">
              <a:solidFill>
                <a:schemeClr val="tx1"/>
              </a:solidFill>
            </a:rPr>
            <a:t> </a:t>
          </a:r>
          <a:r>
            <a:rPr lang="en-US" sz="1100" b="1" kern="1200" dirty="0" err="1">
              <a:solidFill>
                <a:schemeClr val="tx1"/>
              </a:solidFill>
            </a:rPr>
            <a:t>i</a:t>
          </a:r>
          <a:r>
            <a:rPr lang="en-US" sz="1100" b="1" kern="1200" dirty="0">
              <a:solidFill>
                <a:schemeClr val="tx1"/>
              </a:solidFill>
            </a:rPr>
            <a:t> </a:t>
          </a:r>
          <a:r>
            <a:rPr lang="en-US" sz="1100" b="1" kern="1200" dirty="0" err="1">
              <a:solidFill>
                <a:schemeClr val="tx1"/>
              </a:solidFill>
            </a:rPr>
            <a:t>kćeri</a:t>
          </a:r>
          <a:r>
            <a:rPr lang="en-US" sz="1100" b="1" kern="1200" dirty="0">
              <a:solidFill>
                <a:schemeClr val="tx1"/>
              </a:solidFill>
            </a:rPr>
            <a:t> </a:t>
          </a:r>
          <a:r>
            <a:rPr lang="en-US" sz="1100" b="1" kern="1200" dirty="0" err="1">
              <a:solidFill>
                <a:schemeClr val="tx1"/>
              </a:solidFill>
            </a:rPr>
            <a:t>Tonke</a:t>
          </a:r>
          <a:r>
            <a:rPr lang="en-US" sz="1100" b="1" kern="1200" dirty="0">
              <a:solidFill>
                <a:schemeClr val="tx1"/>
              </a:solidFill>
            </a:rPr>
            <a:t>. </a:t>
          </a:r>
        </a:p>
      </dsp:txBody>
      <dsp:txXfrm>
        <a:off x="83142" y="3421859"/>
        <a:ext cx="1738080" cy="1008434"/>
      </dsp:txXfrm>
    </dsp:sp>
    <dsp:sp modelId="{901A2F76-C99B-46B3-97DD-007E40D9E7F5}">
      <dsp:nvSpPr>
        <dsp:cNvPr id="0" name=""/>
        <dsp:cNvSpPr/>
      </dsp:nvSpPr>
      <dsp:spPr>
        <a:xfrm>
          <a:off x="2015332" y="1489502"/>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Vrste smiješnog u romanu su humor, pomalo ironija i groteska jer se prikazuje život ljudi na takav način.</a:t>
          </a:r>
          <a:endParaRPr lang="en-US" sz="1100" b="1" kern="1200" dirty="0">
            <a:solidFill>
              <a:schemeClr val="tx1"/>
            </a:solidFill>
          </a:endParaRPr>
        </a:p>
      </dsp:txBody>
      <dsp:txXfrm>
        <a:off x="2015332" y="1489502"/>
        <a:ext cx="1738080" cy="1042848"/>
      </dsp:txXfrm>
    </dsp:sp>
    <dsp:sp modelId="{801644A6-3158-4648-BAF9-8648894DE0D5}">
      <dsp:nvSpPr>
        <dsp:cNvPr id="0" name=""/>
        <dsp:cNvSpPr/>
      </dsp:nvSpPr>
      <dsp:spPr>
        <a:xfrm>
          <a:off x="1980814" y="2951093"/>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O</a:t>
          </a:r>
          <a:r>
            <a:rPr lang="en-US" sz="1100" b="1" kern="1200" dirty="0" err="1">
              <a:solidFill>
                <a:schemeClr val="tx1"/>
              </a:solidFill>
            </a:rPr>
            <a:t>vo</a:t>
          </a:r>
          <a:r>
            <a:rPr lang="en-US" sz="1100" b="1" kern="1200" dirty="0">
              <a:solidFill>
                <a:schemeClr val="tx1"/>
              </a:solidFill>
            </a:rPr>
            <a:t> </a:t>
          </a:r>
          <a:r>
            <a:rPr lang="hr-HR" sz="1100" b="1" kern="1200" dirty="0">
              <a:solidFill>
                <a:schemeClr val="tx1"/>
              </a:solidFill>
            </a:rPr>
            <a:t> je </a:t>
          </a:r>
          <a:r>
            <a:rPr lang="en-US" sz="1100" b="1" kern="1200" dirty="0" err="1">
              <a:solidFill>
                <a:schemeClr val="tx1"/>
              </a:solidFill>
            </a:rPr>
            <a:t>ljubavna</a:t>
          </a:r>
          <a:r>
            <a:rPr lang="en-US" sz="1100" b="1" kern="1200" dirty="0">
              <a:solidFill>
                <a:schemeClr val="tx1"/>
              </a:solidFill>
            </a:rPr>
            <a:t> </a:t>
          </a:r>
          <a:r>
            <a:rPr lang="en-US" sz="1100" b="1" kern="1200" dirty="0" err="1">
              <a:solidFill>
                <a:schemeClr val="tx1"/>
              </a:solidFill>
            </a:rPr>
            <a:t>priča</a:t>
          </a:r>
          <a:r>
            <a:rPr lang="en-US" sz="1100" b="1" kern="1200" dirty="0">
              <a:solidFill>
                <a:schemeClr val="tx1"/>
              </a:solidFill>
            </a:rPr>
            <a:t> </a:t>
          </a:r>
          <a:r>
            <a:rPr lang="en-US" sz="1100" b="1" kern="1200" dirty="0" err="1">
              <a:solidFill>
                <a:schemeClr val="tx1"/>
              </a:solidFill>
            </a:rPr>
            <a:t>koju</a:t>
          </a:r>
          <a:r>
            <a:rPr lang="en-US" sz="1100" b="1" kern="1200" dirty="0">
              <a:solidFill>
                <a:schemeClr val="tx1"/>
              </a:solidFill>
            </a:rPr>
            <a:t> </a:t>
          </a:r>
          <a:r>
            <a:rPr lang="en-US" sz="1100" b="1" kern="1200" dirty="0" err="1">
              <a:solidFill>
                <a:schemeClr val="tx1"/>
              </a:solidFill>
            </a:rPr>
            <a:t>odavno</a:t>
          </a:r>
          <a:r>
            <a:rPr lang="en-US" sz="1100" b="1" kern="1200" dirty="0">
              <a:solidFill>
                <a:schemeClr val="tx1"/>
              </a:solidFill>
            </a:rPr>
            <a:t> </a:t>
          </a:r>
          <a:r>
            <a:rPr lang="en-US" sz="1100" b="1" kern="1200" dirty="0" err="1">
              <a:solidFill>
                <a:schemeClr val="tx1"/>
              </a:solidFill>
            </a:rPr>
            <a:t>želiš</a:t>
          </a:r>
          <a:r>
            <a:rPr lang="en-US" sz="1100" b="1" kern="1200" dirty="0">
              <a:solidFill>
                <a:schemeClr val="tx1"/>
              </a:solidFill>
            </a:rPr>
            <a:t> </a:t>
          </a:r>
          <a:r>
            <a:rPr lang="en-US" sz="1100" b="1" kern="1200" dirty="0" err="1">
              <a:solidFill>
                <a:schemeClr val="tx1"/>
              </a:solidFill>
            </a:rPr>
            <a:t>i</a:t>
          </a:r>
          <a:r>
            <a:rPr lang="en-US" sz="1100" b="1" kern="1200" dirty="0">
              <a:solidFill>
                <a:schemeClr val="tx1"/>
              </a:solidFill>
            </a:rPr>
            <a:t> </a:t>
          </a:r>
          <a:r>
            <a:rPr lang="en-US" sz="1100" b="1" kern="1200" dirty="0" err="1">
              <a:solidFill>
                <a:schemeClr val="tx1"/>
              </a:solidFill>
            </a:rPr>
            <a:t>samom</a:t>
          </a:r>
          <a:r>
            <a:rPr lang="en-US" sz="1100" b="1" kern="1200" dirty="0">
              <a:solidFill>
                <a:schemeClr val="tx1"/>
              </a:solidFill>
            </a:rPr>
            <a:t> </a:t>
          </a:r>
          <a:r>
            <a:rPr lang="en-US" sz="1100" b="1" kern="1200" dirty="0" err="1">
              <a:solidFill>
                <a:schemeClr val="tx1"/>
              </a:solidFill>
            </a:rPr>
            <a:t>sebi</a:t>
          </a:r>
          <a:r>
            <a:rPr lang="en-US" sz="1100" b="1" kern="1200" dirty="0">
              <a:solidFill>
                <a:schemeClr val="tx1"/>
              </a:solidFill>
            </a:rPr>
            <a:t>. </a:t>
          </a:r>
          <a:r>
            <a:rPr lang="en-US" sz="1100" b="1" kern="1200" dirty="0" err="1">
              <a:solidFill>
                <a:schemeClr val="tx1"/>
              </a:solidFill>
            </a:rPr>
            <a:t>Ljepota</a:t>
          </a:r>
          <a:r>
            <a:rPr lang="en-US" sz="1100" b="1" kern="1200" dirty="0">
              <a:solidFill>
                <a:schemeClr val="tx1"/>
              </a:solidFill>
            </a:rPr>
            <a:t> je u </a:t>
          </a:r>
          <a:r>
            <a:rPr lang="en-US" sz="1100" b="1" kern="1200" dirty="0" err="1">
              <a:solidFill>
                <a:schemeClr val="tx1"/>
              </a:solidFill>
            </a:rPr>
            <a:t>detaljima</a:t>
          </a:r>
          <a:r>
            <a:rPr lang="en-US" sz="1100" b="1" kern="1200" dirty="0">
              <a:solidFill>
                <a:schemeClr val="tx1"/>
              </a:solidFill>
            </a:rPr>
            <a:t> koji </a:t>
          </a:r>
          <a:r>
            <a:rPr lang="en-US" sz="1100" b="1" kern="1200" dirty="0" err="1">
              <a:solidFill>
                <a:schemeClr val="tx1"/>
              </a:solidFill>
            </a:rPr>
            <a:t>imaju</a:t>
          </a:r>
          <a:r>
            <a:rPr lang="en-US" sz="1100" b="1" kern="1200" dirty="0">
              <a:solidFill>
                <a:schemeClr val="tx1"/>
              </a:solidFill>
            </a:rPr>
            <a:t> </a:t>
          </a:r>
          <a:r>
            <a:rPr lang="en-US" sz="1100" b="1" kern="1200" dirty="0" err="1">
              <a:solidFill>
                <a:schemeClr val="tx1"/>
              </a:solidFill>
            </a:rPr>
            <a:t>bogato</a:t>
          </a:r>
          <a:r>
            <a:rPr lang="en-US" sz="1100" b="1" kern="1200" dirty="0">
              <a:solidFill>
                <a:schemeClr val="tx1"/>
              </a:solidFill>
            </a:rPr>
            <a:t> </a:t>
          </a:r>
          <a:r>
            <a:rPr lang="en-US" sz="1100" b="1" kern="1200" dirty="0" err="1">
              <a:solidFill>
                <a:schemeClr val="tx1"/>
              </a:solidFill>
            </a:rPr>
            <a:t>značenje</a:t>
          </a:r>
          <a:r>
            <a:rPr lang="en-US" sz="1100" b="1" kern="1200" dirty="0">
              <a:solidFill>
                <a:schemeClr val="tx1"/>
              </a:solidFill>
            </a:rPr>
            <a:t>.</a:t>
          </a:r>
        </a:p>
      </dsp:txBody>
      <dsp:txXfrm>
        <a:off x="1980814" y="2951093"/>
        <a:ext cx="1738080" cy="10428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8431" y="1481241"/>
          <a:ext cx="1861397" cy="98214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dirty="0">
              <a:solidFill>
                <a:schemeClr val="tx1"/>
              </a:solidFill>
              <a:latin typeface="+mn-lt"/>
              <a:cs typeface="Arial" pitchFamily="34" charset="0"/>
            </a:rPr>
            <a:t>književni rod: epika</a:t>
          </a:r>
          <a:endParaRPr lang="en-US" sz="1400" b="1" kern="1200" dirty="0">
            <a:solidFill>
              <a:schemeClr val="tx1"/>
            </a:solidFill>
            <a:latin typeface="+mn-lt"/>
          </a:endParaRPr>
        </a:p>
      </dsp:txBody>
      <dsp:txXfrm>
        <a:off x="8431" y="1481241"/>
        <a:ext cx="1861397" cy="982144"/>
      </dsp:txXfrm>
    </dsp:sp>
    <dsp:sp modelId="{B6367DCC-3B30-4383-885F-D8D961EAAA4A}">
      <dsp:nvSpPr>
        <dsp:cNvPr id="0" name=""/>
        <dsp:cNvSpPr/>
      </dsp:nvSpPr>
      <dsp:spPr>
        <a:xfrm>
          <a:off x="79293" y="2435046"/>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dirty="0">
              <a:solidFill>
                <a:schemeClr val="tx1"/>
              </a:solidFill>
              <a:latin typeface="+mn-lt"/>
              <a:cs typeface="Arial" pitchFamily="34" charset="0"/>
            </a:rPr>
            <a:t>Roman nam prikazuje odrastanje lika Siniše, od njegove 10 godine pa do studiranja u Zagrebu.</a:t>
          </a:r>
          <a:endParaRPr lang="en-US" sz="1200" b="1" kern="1200" dirty="0">
            <a:solidFill>
              <a:schemeClr val="tx1"/>
            </a:solidFill>
            <a:latin typeface="+mn-lt"/>
          </a:endParaRPr>
        </a:p>
      </dsp:txBody>
      <dsp:txXfrm>
        <a:off x="79293" y="2435046"/>
        <a:ext cx="1738080" cy="1042848"/>
      </dsp:txXfrm>
    </dsp:sp>
    <dsp:sp modelId="{0A1DC8DE-009C-48CB-95C3-7181D073C025}">
      <dsp:nvSpPr>
        <dsp:cNvPr id="0" name=""/>
        <dsp:cNvSpPr/>
      </dsp:nvSpPr>
      <dsp:spPr>
        <a:xfrm>
          <a:off x="83142" y="3421859"/>
          <a:ext cx="1738080" cy="100843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dirty="0">
              <a:solidFill>
                <a:schemeClr val="tx1"/>
              </a:solidFill>
              <a:latin typeface="+mn-lt"/>
              <a:cs typeface="Arial" pitchFamily="34" charset="0"/>
            </a:rPr>
            <a:t>Govori se o temi zaljubljivanja, temi sazrijevanja, odnosa s roditeljima i prvih seksualnih iskustava.</a:t>
          </a:r>
          <a:endParaRPr lang="en-US" sz="1200" b="1" kern="1200" dirty="0">
            <a:solidFill>
              <a:schemeClr val="tx1"/>
            </a:solidFill>
            <a:latin typeface="+mn-lt"/>
          </a:endParaRPr>
        </a:p>
      </dsp:txBody>
      <dsp:txXfrm>
        <a:off x="83142" y="3421859"/>
        <a:ext cx="1738080" cy="1008434"/>
      </dsp:txXfrm>
    </dsp:sp>
    <dsp:sp modelId="{901A2F76-C99B-46B3-97DD-007E40D9E7F5}">
      <dsp:nvSpPr>
        <dsp:cNvPr id="0" name=""/>
        <dsp:cNvSpPr/>
      </dsp:nvSpPr>
      <dsp:spPr>
        <a:xfrm>
          <a:off x="2015332" y="1489502"/>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dirty="0">
              <a:solidFill>
                <a:schemeClr val="tx1"/>
              </a:solidFill>
              <a:latin typeface="+mn-lt"/>
              <a:cs typeface="Arial" pitchFamily="34" charset="0"/>
            </a:rPr>
            <a:t>Književna vrsta: ovo djelo je humoristični  roman, ima elemente i satire, negdje se može naći i ironija.</a:t>
          </a:r>
          <a:endParaRPr lang="en-US" sz="1200" b="1" kern="1200" dirty="0">
            <a:solidFill>
              <a:schemeClr val="tx1"/>
            </a:solidFill>
            <a:latin typeface="+mn-lt"/>
          </a:endParaRPr>
        </a:p>
      </dsp:txBody>
      <dsp:txXfrm>
        <a:off x="2015332" y="1489502"/>
        <a:ext cx="1738080" cy="1042848"/>
      </dsp:txXfrm>
    </dsp:sp>
    <dsp:sp modelId="{801644A6-3158-4648-BAF9-8648894DE0D5}">
      <dsp:nvSpPr>
        <dsp:cNvPr id="0" name=""/>
        <dsp:cNvSpPr/>
      </dsp:nvSpPr>
      <dsp:spPr>
        <a:xfrm>
          <a:off x="1980814" y="2951093"/>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dirty="0">
              <a:solidFill>
                <a:schemeClr val="tx1"/>
              </a:solidFill>
              <a:latin typeface="+mn-lt"/>
              <a:cs typeface="Arial" pitchFamily="34" charset="0"/>
            </a:rPr>
            <a:t>Smrću  bake, Siniša ulazi u svijet odraslih. To je za njega bila prekretnica između djetinjstva i adolescencije.</a:t>
          </a:r>
          <a:endParaRPr lang="en-US" sz="1200" b="1" kern="1200" dirty="0">
            <a:solidFill>
              <a:schemeClr val="tx1"/>
            </a:solidFill>
            <a:latin typeface="+mn-lt"/>
          </a:endParaRPr>
        </a:p>
      </dsp:txBody>
      <dsp:txXfrm>
        <a:off x="1980814" y="2951093"/>
        <a:ext cx="1738080" cy="10428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11" y="1475516"/>
          <a:ext cx="1442334" cy="1570725"/>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BA" sz="1100" b="1" kern="1200" dirty="0">
              <a:solidFill>
                <a:schemeClr val="tx1"/>
              </a:solidFill>
            </a:rPr>
            <a:t>Ne dao Bog većeg zla  roman  je smješten u Zagrebu tijekom 50i-ih 60-ih, koji prati odrastanje Siniše Ančića, zvanog Frula, od kada je imao deset godina do njegovih studentskih dana.</a:t>
          </a:r>
          <a:endParaRPr lang="en-US" sz="1100" b="1" kern="1200" dirty="0">
            <a:solidFill>
              <a:schemeClr val="tx1"/>
            </a:solidFill>
          </a:endParaRPr>
        </a:p>
      </dsp:txBody>
      <dsp:txXfrm>
        <a:off x="11" y="1475516"/>
        <a:ext cx="1442334" cy="1570725"/>
      </dsp:txXfrm>
    </dsp:sp>
    <dsp:sp modelId="{B6367DCC-3B30-4383-885F-D8D961EAAA4A}">
      <dsp:nvSpPr>
        <dsp:cNvPr id="0" name=""/>
        <dsp:cNvSpPr/>
      </dsp:nvSpPr>
      <dsp:spPr>
        <a:xfrm>
          <a:off x="1444098" y="2909614"/>
          <a:ext cx="2024279" cy="1520681"/>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Ima elemente satire, ismijavanja ljudskih slabosti (primjer toga je kada je </a:t>
          </a:r>
          <a:r>
            <a:rPr lang="hr-HR" sz="1100" b="1" kern="1200" dirty="0" err="1">
              <a:solidFill>
                <a:schemeClr val="tx1"/>
              </a:solidFill>
            </a:rPr>
            <a:t>Zumzo</a:t>
          </a:r>
          <a:r>
            <a:rPr lang="hr-HR" sz="1100" b="1" kern="1200" dirty="0">
              <a:solidFill>
                <a:schemeClr val="tx1"/>
              </a:solidFill>
            </a:rPr>
            <a:t> pokušao osvojiti srce djevojke Božene, koja ga je odbila jer je bio debeo, trebao bi   „skinuti” barem deset kila. Pri povratku kući, našao je lonac podgrijanih ćufta pa ih je pojeo jedanaest)</a:t>
          </a:r>
          <a:endParaRPr lang="en-US" sz="1100" b="1" kern="1200" dirty="0">
            <a:solidFill>
              <a:schemeClr val="tx1"/>
            </a:solidFill>
          </a:endParaRPr>
        </a:p>
      </dsp:txBody>
      <dsp:txXfrm>
        <a:off x="1444098" y="2909614"/>
        <a:ext cx="2024279" cy="1520681"/>
      </dsp:txXfrm>
    </dsp:sp>
    <dsp:sp modelId="{901A2F76-C99B-46B3-97DD-007E40D9E7F5}">
      <dsp:nvSpPr>
        <dsp:cNvPr id="0" name=""/>
        <dsp:cNvSpPr/>
      </dsp:nvSpPr>
      <dsp:spPr>
        <a:xfrm>
          <a:off x="1553773" y="1475509"/>
          <a:ext cx="2220976" cy="1085020"/>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Prema romanu  snimljen je i istoimeni televizijski serijal redateljice Snježane </a:t>
          </a:r>
          <a:r>
            <a:rPr lang="hr-HR" sz="1100" b="1" kern="1200" dirty="0" err="1">
              <a:solidFill>
                <a:schemeClr val="tx1"/>
              </a:solidFill>
            </a:rPr>
            <a:t>Tribuson</a:t>
          </a:r>
          <a:r>
            <a:rPr lang="hr-HR" sz="1100" b="1" kern="1200" dirty="0">
              <a:solidFill>
                <a:schemeClr val="tx1"/>
              </a:solidFill>
            </a:rPr>
            <a:t>, autorove sestre.</a:t>
          </a:r>
        </a:p>
      </dsp:txBody>
      <dsp:txXfrm>
        <a:off x="1553773" y="1475509"/>
        <a:ext cx="2220976" cy="10850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0" y="1693133"/>
          <a:ext cx="1753044" cy="1129691"/>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Pisao je satirične tekstove na koji su se svi protagonisti bunili. </a:t>
          </a:r>
          <a:endParaRPr lang="en-US" sz="1100" b="1" kern="1200" dirty="0">
            <a:solidFill>
              <a:schemeClr val="tx1"/>
            </a:solidFill>
          </a:endParaRPr>
        </a:p>
      </dsp:txBody>
      <dsp:txXfrm>
        <a:off x="0" y="1693133"/>
        <a:ext cx="1753044" cy="1129691"/>
      </dsp:txXfrm>
    </dsp:sp>
    <dsp:sp modelId="{B6367DCC-3B30-4383-885F-D8D961EAAA4A}">
      <dsp:nvSpPr>
        <dsp:cNvPr id="0" name=""/>
        <dsp:cNvSpPr/>
      </dsp:nvSpPr>
      <dsp:spPr>
        <a:xfrm>
          <a:off x="0" y="2871100"/>
          <a:ext cx="1750296" cy="1559195"/>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i="0" kern="1200" dirty="0">
              <a:solidFill>
                <a:schemeClr val="tx1"/>
              </a:solidFill>
            </a:rPr>
            <a:t>Izbor iz kolumni koje pod istoimenim naslovom izlaze u Jutarnjem listu, lepršava je i precizna kritika provincijalne mašte koja je dominirala hrvatskom stvarnošću, posljednjih godina, a njen autor jedan od najinventivnijih </a:t>
          </a:r>
          <a:r>
            <a:rPr lang="hr-HR" sz="1100" b="1" i="0" kern="1200" dirty="0" err="1">
              <a:solidFill>
                <a:schemeClr val="tx1"/>
              </a:solidFill>
            </a:rPr>
            <a:t>demontera</a:t>
          </a:r>
          <a:r>
            <a:rPr lang="hr-HR" sz="1100" b="1" i="0" kern="1200" dirty="0">
              <a:solidFill>
                <a:schemeClr val="tx1"/>
              </a:solidFill>
            </a:rPr>
            <a:t> njezinih manifestacija</a:t>
          </a:r>
          <a:r>
            <a:rPr lang="hr-HR" sz="1100" b="1" i="0" kern="1200" dirty="0"/>
            <a:t>..</a:t>
          </a:r>
          <a:endParaRPr lang="en-US" sz="1100" b="1" kern="1200" dirty="0">
            <a:solidFill>
              <a:schemeClr val="tx1"/>
            </a:solidFill>
          </a:endParaRPr>
        </a:p>
      </dsp:txBody>
      <dsp:txXfrm>
        <a:off x="0" y="2871100"/>
        <a:ext cx="1750296" cy="1559195"/>
      </dsp:txXfrm>
    </dsp:sp>
    <dsp:sp modelId="{901A2F76-C99B-46B3-97DD-007E40D9E7F5}">
      <dsp:nvSpPr>
        <dsp:cNvPr id="0" name=""/>
        <dsp:cNvSpPr/>
      </dsp:nvSpPr>
      <dsp:spPr>
        <a:xfrm>
          <a:off x="2065492" y="1785067"/>
          <a:ext cx="1636904" cy="1199521"/>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Protestirali su povrijeđeni Tomićevim tekstovima političari, liječnici, glumci, tajkuni, ratni heroji, estradne zvijezde. Ukratko svi oni protagonisti satiričnih tekstova na dvije i pol kartice</a:t>
          </a:r>
          <a:endParaRPr lang="en-US" sz="1100" b="1" kern="1200" dirty="0">
            <a:solidFill>
              <a:schemeClr val="tx1"/>
            </a:solidFill>
          </a:endParaRPr>
        </a:p>
      </dsp:txBody>
      <dsp:txXfrm>
        <a:off x="2065492" y="1785067"/>
        <a:ext cx="1636904" cy="1199521"/>
      </dsp:txXfrm>
    </dsp:sp>
    <dsp:sp modelId="{801644A6-3158-4648-BAF9-8648894DE0D5}">
      <dsp:nvSpPr>
        <dsp:cNvPr id="0" name=""/>
        <dsp:cNvSpPr/>
      </dsp:nvSpPr>
      <dsp:spPr>
        <a:xfrm>
          <a:off x="2059779" y="3230774"/>
          <a:ext cx="1636904" cy="1199521"/>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i="0" kern="1200" dirty="0">
              <a:solidFill>
                <a:schemeClr val="tx1"/>
              </a:solidFill>
            </a:rPr>
            <a:t>Propitujući, ali i izvrgavajući ruglu cijelu nisku besmislenih i tvrdokornih rituala političke močvare, autor nam osobitim šarmom i drskošću, razumljivo, nudi visoko privatiziranu, ali nipošto nezanimljivu dijagnozu koja počesto polemizira sa svakom vrstom zadrtosti."</a:t>
          </a:r>
          <a:endParaRPr lang="en-US" sz="1100" b="1" kern="1200" dirty="0">
            <a:solidFill>
              <a:schemeClr val="tx1"/>
            </a:solidFill>
          </a:endParaRPr>
        </a:p>
      </dsp:txBody>
      <dsp:txXfrm>
        <a:off x="2059779" y="3230774"/>
        <a:ext cx="1636904" cy="11995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8431" y="1481241"/>
          <a:ext cx="1861397" cy="98214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i="1" kern="1200" dirty="0" err="1">
              <a:solidFill>
                <a:schemeClr val="tx1"/>
              </a:solidFill>
              <a:latin typeface="Tw Cen MT (naslovi)"/>
            </a:rPr>
            <a:t>Adio</a:t>
          </a:r>
          <a:r>
            <a:rPr lang="hr-HR" sz="1100" b="1" i="1" kern="1200" dirty="0">
              <a:solidFill>
                <a:schemeClr val="tx1"/>
              </a:solidFill>
              <a:latin typeface="Tw Cen MT (naslovi)"/>
            </a:rPr>
            <a:t> kauboju</a:t>
          </a:r>
          <a:r>
            <a:rPr lang="hr-HR" sz="1100" b="1" kern="1200" dirty="0">
              <a:solidFill>
                <a:schemeClr val="tx1"/>
              </a:solidFill>
              <a:latin typeface="Tw Cen MT (naslovi)"/>
            </a:rPr>
            <a:t> je </a:t>
          </a:r>
          <a:r>
            <a:rPr lang="hr-HR" sz="1100" b="1" u="sng" kern="1200" dirty="0">
              <a:solidFill>
                <a:schemeClr val="tx1"/>
              </a:solidFill>
              <a:latin typeface="Tw Cen MT (naslovi)"/>
            </a:rPr>
            <a:t>crnohumorna</a:t>
          </a:r>
          <a:r>
            <a:rPr lang="hr-HR" sz="1100" b="1" kern="1200" dirty="0">
              <a:solidFill>
                <a:schemeClr val="tx1"/>
              </a:solidFill>
              <a:latin typeface="Tw Cen MT (naslovi)"/>
            </a:rPr>
            <a:t> i oštra kritika (</a:t>
          </a:r>
          <a:r>
            <a:rPr lang="hr-HR" sz="1100" b="1" u="sng" kern="1200" dirty="0">
              <a:solidFill>
                <a:schemeClr val="tx1"/>
              </a:solidFill>
              <a:latin typeface="Tw Cen MT (naslovi)"/>
            </a:rPr>
            <a:t>satira</a:t>
          </a:r>
          <a:r>
            <a:rPr lang="hr-HR" sz="1100" b="1" kern="1200" dirty="0">
              <a:solidFill>
                <a:schemeClr val="tx1"/>
              </a:solidFill>
              <a:latin typeface="Tw Cen MT (naslovi)"/>
            </a:rPr>
            <a:t>) suvremenog hrvatskog društva i sveopće fjake koja ga je obuzela.</a:t>
          </a:r>
          <a:endParaRPr lang="en-US" sz="1100" b="1" kern="1200" dirty="0">
            <a:solidFill>
              <a:schemeClr val="tx1"/>
            </a:solidFill>
            <a:latin typeface="Tw Cen MT (naslovi)"/>
          </a:endParaRPr>
        </a:p>
      </dsp:txBody>
      <dsp:txXfrm>
        <a:off x="8431" y="1481241"/>
        <a:ext cx="1861397" cy="982144"/>
      </dsp:txXfrm>
    </dsp:sp>
    <dsp:sp modelId="{B6367DCC-3B30-4383-885F-D8D961EAAA4A}">
      <dsp:nvSpPr>
        <dsp:cNvPr id="0" name=""/>
        <dsp:cNvSpPr/>
      </dsp:nvSpPr>
      <dsp:spPr>
        <a:xfrm>
          <a:off x="79293" y="2435046"/>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Tw Cen MT (naslovi)"/>
            </a:rPr>
            <a:t>Na ljeto 200x</a:t>
          </a:r>
          <a:r>
            <a:rPr lang="vi-VN" sz="1100" b="1" kern="1200" dirty="0">
              <a:solidFill>
                <a:schemeClr val="tx1"/>
              </a:solidFill>
              <a:latin typeface="Tw Cen MT (naslovi)"/>
            </a:rPr>
            <a:t> Dada se iz Zagreba vraća u svoje rodno Star</a:t>
          </a:r>
          <a:r>
            <a:rPr lang="hr-HR" sz="1100" b="1" kern="1200" dirty="0">
              <a:solidFill>
                <a:schemeClr val="tx1"/>
              </a:solidFill>
              <a:latin typeface="Tw Cen MT (naslovi)"/>
            </a:rPr>
            <a:t>o </a:t>
          </a:r>
          <a:r>
            <a:rPr lang="vi-VN" sz="1100" b="1" kern="1200" dirty="0">
              <a:solidFill>
                <a:schemeClr val="tx1"/>
              </a:solidFill>
              <a:latin typeface="Tw Cen MT (naslovi)"/>
            </a:rPr>
            <a:t>Naselje na Jadranu. Njen život u Zagrebu otišao je sasvim pogrešan</a:t>
          </a:r>
          <a:r>
            <a:rPr lang="hr-HR" sz="1100" b="1" kern="1200" dirty="0">
              <a:solidFill>
                <a:schemeClr val="tx1"/>
              </a:solidFill>
              <a:latin typeface="Tw Cen MT (naslovi)"/>
            </a:rPr>
            <a:t>im</a:t>
          </a:r>
          <a:r>
            <a:rPr lang="vi-VN" sz="1100" b="1" kern="1200" dirty="0">
              <a:solidFill>
                <a:schemeClr val="tx1"/>
              </a:solidFill>
              <a:latin typeface="Tw Cen MT (naslovi)"/>
            </a:rPr>
            <a:t> </a:t>
          </a:r>
          <a:r>
            <a:rPr lang="hr-HR" sz="1100" b="1" kern="1200" dirty="0">
              <a:solidFill>
                <a:schemeClr val="tx1"/>
              </a:solidFill>
              <a:latin typeface="Tw Cen MT (naslovi)"/>
            </a:rPr>
            <a:t>putem. </a:t>
          </a:r>
          <a:endParaRPr lang="en-US" sz="1100" b="1" kern="1200" dirty="0">
            <a:solidFill>
              <a:schemeClr val="tx1"/>
            </a:solidFill>
            <a:latin typeface="Tw Cen MT (naslovi)"/>
          </a:endParaRPr>
        </a:p>
      </dsp:txBody>
      <dsp:txXfrm>
        <a:off x="79293" y="2435046"/>
        <a:ext cx="1738080" cy="1042848"/>
      </dsp:txXfrm>
    </dsp:sp>
    <dsp:sp modelId="{0A1DC8DE-009C-48CB-95C3-7181D073C025}">
      <dsp:nvSpPr>
        <dsp:cNvPr id="0" name=""/>
        <dsp:cNvSpPr/>
      </dsp:nvSpPr>
      <dsp:spPr>
        <a:xfrm>
          <a:off x="83142" y="3421859"/>
          <a:ext cx="1738080" cy="100843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Tw Cen MT (naslovi)"/>
            </a:rPr>
            <a:t>N</a:t>
          </a:r>
          <a:r>
            <a:rPr lang="vi-VN" sz="1100" b="1" kern="1200" dirty="0">
              <a:solidFill>
                <a:schemeClr val="tx1"/>
              </a:solidFill>
              <a:latin typeface="Tw Cen MT (naslovi)"/>
            </a:rPr>
            <a:t>a internet stranici </a:t>
          </a:r>
          <a:r>
            <a:rPr lang="vi-VN" sz="1100" b="1" i="1" kern="1200" dirty="0">
              <a:solidFill>
                <a:schemeClr val="tx1"/>
              </a:solidFill>
              <a:latin typeface="Tw Cen MT (naslovi)"/>
            </a:rPr>
            <a:t>Shit.com</a:t>
          </a:r>
          <a:r>
            <a:rPr lang="vi-VN" sz="1100" b="1" kern="1200" dirty="0">
              <a:solidFill>
                <a:schemeClr val="tx1"/>
              </a:solidFill>
              <a:latin typeface="Tw Cen MT (naslovi)"/>
            </a:rPr>
            <a:t>,  krade i prerađuje v</a:t>
          </a:r>
          <a:r>
            <a:rPr lang="hr-HR" sz="1100" b="1" kern="1200" dirty="0" err="1">
              <a:solidFill>
                <a:schemeClr val="tx1"/>
              </a:solidFill>
              <a:latin typeface="Tw Cen MT (naslovi)"/>
            </a:rPr>
            <a:t>ij</a:t>
          </a:r>
          <a:r>
            <a:rPr lang="vi-VN" sz="1100" b="1" kern="1200" dirty="0">
              <a:solidFill>
                <a:schemeClr val="tx1"/>
              </a:solidFill>
              <a:latin typeface="Tw Cen MT (naslovi)"/>
            </a:rPr>
            <a:t>esti s drugih stranica</a:t>
          </a:r>
          <a:r>
            <a:rPr lang="hr-HR" sz="1100" b="1" kern="1200" dirty="0">
              <a:solidFill>
                <a:schemeClr val="tx1"/>
              </a:solidFill>
              <a:latin typeface="Tw Cen MT (naslovi)"/>
            </a:rPr>
            <a:t> i</a:t>
          </a:r>
          <a:r>
            <a:rPr lang="vi-VN" sz="1100" b="1" kern="1200" dirty="0">
              <a:solidFill>
                <a:schemeClr val="tx1"/>
              </a:solidFill>
              <a:latin typeface="Tw Cen MT (naslovi)"/>
            </a:rPr>
            <a:t> u vezi je sa oženjenim muškarcem. </a:t>
          </a:r>
          <a:endParaRPr lang="en-US" sz="1100" b="1" kern="1200" dirty="0">
            <a:solidFill>
              <a:schemeClr val="tx1"/>
            </a:solidFill>
            <a:latin typeface="Tw Cen MT (naslovi)"/>
          </a:endParaRPr>
        </a:p>
      </dsp:txBody>
      <dsp:txXfrm>
        <a:off x="83142" y="3421859"/>
        <a:ext cx="1738080" cy="1008434"/>
      </dsp:txXfrm>
    </dsp:sp>
    <dsp:sp modelId="{901A2F76-C99B-46B3-97DD-007E40D9E7F5}">
      <dsp:nvSpPr>
        <dsp:cNvPr id="0" name=""/>
        <dsp:cNvSpPr/>
      </dsp:nvSpPr>
      <dsp:spPr>
        <a:xfrm>
          <a:off x="2015332" y="1489502"/>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Tw Cen MT (naslovi)"/>
            </a:rPr>
            <a:t>Roman je to čiji su glavni protagonisti najčešće protagonistkinje, koje svojim književnim iskustvom upozoravaju da ne živimo u raju već na mjestu s kojeg možda ne bi bilo loše otići.</a:t>
          </a:r>
          <a:endParaRPr lang="en-US" sz="1100" b="1" kern="1200" dirty="0">
            <a:solidFill>
              <a:schemeClr val="tx1"/>
            </a:solidFill>
            <a:latin typeface="Tw Cen MT (naslovi)"/>
          </a:endParaRPr>
        </a:p>
      </dsp:txBody>
      <dsp:txXfrm>
        <a:off x="2015332" y="1489502"/>
        <a:ext cx="1738080" cy="1042848"/>
      </dsp:txXfrm>
    </dsp:sp>
    <dsp:sp modelId="{801644A6-3158-4648-BAF9-8648894DE0D5}">
      <dsp:nvSpPr>
        <dsp:cNvPr id="0" name=""/>
        <dsp:cNvSpPr/>
      </dsp:nvSpPr>
      <dsp:spPr>
        <a:xfrm>
          <a:off x="1980814" y="2951093"/>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Tw Cen MT (naslovi)"/>
            </a:rPr>
            <a:t>U</a:t>
          </a:r>
          <a:r>
            <a:rPr lang="vi-VN" sz="1100" b="1" kern="1200" dirty="0">
              <a:solidFill>
                <a:schemeClr val="tx1"/>
              </a:solidFill>
              <a:latin typeface="Tw Cen MT (naslovi)"/>
            </a:rPr>
            <a:t> središtu Dadinog povratka u Staro Naselje je njena želja da istraži uzroke tragedije koja je duboko o</a:t>
          </a:r>
          <a:r>
            <a:rPr lang="hr-HR" sz="1100" b="1" kern="1200" dirty="0" err="1">
              <a:solidFill>
                <a:schemeClr val="tx1"/>
              </a:solidFill>
              <a:latin typeface="Tw Cen MT (naslovi)"/>
            </a:rPr>
            <a:t>biljež</a:t>
          </a:r>
          <a:r>
            <a:rPr lang="vi-VN" sz="1100" b="1" kern="1200" dirty="0">
              <a:solidFill>
                <a:schemeClr val="tx1"/>
              </a:solidFill>
              <a:latin typeface="Tw Cen MT (naslovi)"/>
            </a:rPr>
            <a:t>ila život njene </a:t>
          </a:r>
          <a:r>
            <a:rPr lang="hr-HR" sz="1100" b="1" kern="1200" dirty="0">
              <a:solidFill>
                <a:schemeClr val="tx1"/>
              </a:solidFill>
              <a:latin typeface="Tw Cen MT (naslovi)"/>
            </a:rPr>
            <a:t>obitelji</a:t>
          </a:r>
          <a:r>
            <a:rPr lang="vi-VN" sz="1100" b="1" kern="1200" dirty="0">
              <a:solidFill>
                <a:schemeClr val="tx1"/>
              </a:solidFill>
              <a:latin typeface="Tw Cen MT (naslovi)"/>
            </a:rPr>
            <a:t>.</a:t>
          </a:r>
          <a:endParaRPr lang="en-US" sz="1100" b="1" kern="1200" dirty="0">
            <a:solidFill>
              <a:schemeClr val="tx1"/>
            </a:solidFill>
            <a:latin typeface="Tw Cen MT (naslovi)"/>
          </a:endParaRPr>
        </a:p>
      </dsp:txBody>
      <dsp:txXfrm>
        <a:off x="1980814" y="2951093"/>
        <a:ext cx="1738080" cy="10428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142213" y="1749710"/>
          <a:ext cx="1524244" cy="229322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l-SI" sz="1100" b="1" kern="1200" dirty="0">
              <a:solidFill>
                <a:schemeClr val="tx1"/>
              </a:solidFill>
            </a:rPr>
            <a:t>Ovo djelo je definitivno većnski bazirano na satiri, ali ima i nekih viceva koji se ne oslanjaju na nju. </a:t>
          </a:r>
          <a:endParaRPr lang="en-US" sz="1100" b="1" kern="1200" dirty="0">
            <a:solidFill>
              <a:schemeClr val="tx1"/>
            </a:solidFill>
          </a:endParaRPr>
        </a:p>
      </dsp:txBody>
      <dsp:txXfrm>
        <a:off x="142213" y="1749710"/>
        <a:ext cx="1524244" cy="2293228"/>
      </dsp:txXfrm>
    </dsp:sp>
    <dsp:sp modelId="{901A2F76-C99B-46B3-97DD-007E40D9E7F5}">
      <dsp:nvSpPr>
        <dsp:cNvPr id="0" name=""/>
        <dsp:cNvSpPr/>
      </dsp:nvSpPr>
      <dsp:spPr>
        <a:xfrm>
          <a:off x="1976477" y="1339353"/>
          <a:ext cx="1507823" cy="2806783"/>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l-SI" sz="1200" b="1" kern="1200" dirty="0">
              <a:solidFill>
                <a:schemeClr val="tx1"/>
              </a:solidFill>
            </a:rPr>
            <a:t>Jedan od najdražih  citata: P</a:t>
          </a:r>
          <a:r>
            <a:rPr lang="sl-SI" sz="1200" b="1" i="1" kern="1200" dirty="0">
              <a:solidFill>
                <a:schemeClr val="tx1"/>
              </a:solidFill>
            </a:rPr>
            <a:t>okušali smo podignuti punicu s konopom. Preteška je pa smo je ostavili da visi oko trećeg. </a:t>
          </a:r>
          <a:r>
            <a:rPr lang="sl-SI" sz="1200" b="1" kern="1200" dirty="0">
              <a:solidFill>
                <a:schemeClr val="tx1"/>
              </a:solidFill>
            </a:rPr>
            <a:t>I malo kasnije nastavlja</a:t>
          </a:r>
          <a:r>
            <a:rPr lang="sl-SI" sz="1200" b="1" i="1" kern="1200" dirty="0">
              <a:solidFill>
                <a:schemeClr val="tx1"/>
              </a:solidFill>
            </a:rPr>
            <a:t>: ujutro se punica ljutila i paprila na nas, jer da je mogla pasti s trećeg. Koja panika, a oko ničega, neka bude sretna, jer što bi bilo da smo je recimo, dovukli do osmog.</a:t>
          </a:r>
          <a:endParaRPr lang="hr-HR" sz="1200" b="1" kern="1200" dirty="0">
            <a:solidFill>
              <a:schemeClr val="tx1"/>
            </a:solidFill>
          </a:endParaRPr>
        </a:p>
      </dsp:txBody>
      <dsp:txXfrm>
        <a:off x="1976477" y="1339353"/>
        <a:ext cx="1507823" cy="28067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8487" y="1485484"/>
          <a:ext cx="1873665" cy="988617"/>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U prvom dijelu knjige  pisac napušta svoj dugogodišnji posao, posao kojeg je obavljao odlično i kojeg je volio.</a:t>
          </a:r>
          <a:endParaRPr lang="en-US" sz="1100" b="1" kern="1200" dirty="0">
            <a:solidFill>
              <a:schemeClr val="tx1"/>
            </a:solidFill>
          </a:endParaRPr>
        </a:p>
      </dsp:txBody>
      <dsp:txXfrm>
        <a:off x="8487" y="1485484"/>
        <a:ext cx="1873665" cy="988617"/>
      </dsp:txXfrm>
    </dsp:sp>
    <dsp:sp modelId="{B6367DCC-3B30-4383-885F-D8D961EAAA4A}">
      <dsp:nvSpPr>
        <dsp:cNvPr id="0" name=""/>
        <dsp:cNvSpPr/>
      </dsp:nvSpPr>
      <dsp:spPr>
        <a:xfrm>
          <a:off x="79815" y="2445575"/>
          <a:ext cx="1749535" cy="1049721"/>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U svojem dnevniku piše i o svojim putovanjima u Veneciju i Trst ali do susjedskih splitskih otoka.</a:t>
          </a:r>
          <a:endParaRPr lang="en-US" sz="1100" b="1" kern="1200" dirty="0">
            <a:solidFill>
              <a:schemeClr val="tx1"/>
            </a:solidFill>
          </a:endParaRPr>
        </a:p>
      </dsp:txBody>
      <dsp:txXfrm>
        <a:off x="79815" y="2445575"/>
        <a:ext cx="1749535" cy="1049721"/>
      </dsp:txXfrm>
    </dsp:sp>
    <dsp:sp modelId="{0A1DC8DE-009C-48CB-95C3-7181D073C025}">
      <dsp:nvSpPr>
        <dsp:cNvPr id="0" name=""/>
        <dsp:cNvSpPr/>
      </dsp:nvSpPr>
      <dsp:spPr>
        <a:xfrm>
          <a:off x="83690" y="3433374"/>
          <a:ext cx="1749535" cy="1015080"/>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 On je čovjek pun života i duha pa je takva i njegova svakodnevnica, koja uključuje odlazak u trgovinu ili na </a:t>
          </a:r>
          <a:r>
            <a:rPr lang="hr-HR" sz="1100" b="1" kern="1200" dirty="0" err="1">
              <a:solidFill>
                <a:schemeClr val="tx1"/>
              </a:solidFill>
            </a:rPr>
            <a:t>peškariju</a:t>
          </a:r>
          <a:r>
            <a:rPr lang="hr-HR" sz="1100" b="1" kern="1200" dirty="0">
              <a:solidFill>
                <a:schemeClr val="tx1"/>
              </a:solidFill>
            </a:rPr>
            <a:t> gdje mu se događaju brojne anegdote.</a:t>
          </a:r>
          <a:endParaRPr lang="en-US" sz="1100" b="1" kern="1200" dirty="0">
            <a:solidFill>
              <a:schemeClr val="tx1"/>
            </a:solidFill>
          </a:endParaRPr>
        </a:p>
      </dsp:txBody>
      <dsp:txXfrm>
        <a:off x="83690" y="3433374"/>
        <a:ext cx="1749535" cy="1015080"/>
      </dsp:txXfrm>
    </dsp:sp>
    <dsp:sp modelId="{901A2F76-C99B-46B3-97DD-007E40D9E7F5}">
      <dsp:nvSpPr>
        <dsp:cNvPr id="0" name=""/>
        <dsp:cNvSpPr/>
      </dsp:nvSpPr>
      <dsp:spPr>
        <a:xfrm>
          <a:off x="2028614" y="1493799"/>
          <a:ext cx="1749535" cy="1049721"/>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Povremeno putuje i u Zagreb pa opisuje i glavni grad Hrvatske, vožnje vlakom i ostale čari putovanja po Hrvatskoj.</a:t>
          </a:r>
          <a:endParaRPr lang="en-US" sz="1100" b="1" kern="1200" dirty="0">
            <a:solidFill>
              <a:schemeClr val="tx1"/>
            </a:solidFill>
          </a:endParaRPr>
        </a:p>
      </dsp:txBody>
      <dsp:txXfrm>
        <a:off x="2028614" y="1493799"/>
        <a:ext cx="1749535" cy="1049721"/>
      </dsp:txXfrm>
    </dsp:sp>
    <dsp:sp modelId="{801644A6-3158-4648-BAF9-8648894DE0D5}">
      <dsp:nvSpPr>
        <dsp:cNvPr id="0" name=""/>
        <dsp:cNvSpPr/>
      </dsp:nvSpPr>
      <dsp:spPr>
        <a:xfrm>
          <a:off x="1993869" y="2965022"/>
          <a:ext cx="1749535" cy="1049721"/>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Vrste smiješnog u djelu su humor i ironija</a:t>
          </a:r>
          <a:endParaRPr lang="en-US" sz="1100" b="1" kern="1200" dirty="0">
            <a:solidFill>
              <a:schemeClr val="tx1"/>
            </a:solidFill>
          </a:endParaRPr>
        </a:p>
      </dsp:txBody>
      <dsp:txXfrm>
        <a:off x="1993869" y="2965022"/>
        <a:ext cx="1749535" cy="10497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8431" y="1481241"/>
          <a:ext cx="1861397" cy="98214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Ovo djelo  zbirka je humorističkih bilježaka.</a:t>
          </a:r>
          <a:endParaRPr lang="en-US" sz="1100" b="1" kern="1200" dirty="0">
            <a:solidFill>
              <a:schemeClr val="tx1"/>
            </a:solidFill>
          </a:endParaRPr>
        </a:p>
      </dsp:txBody>
      <dsp:txXfrm>
        <a:off x="8431" y="1481241"/>
        <a:ext cx="1861397" cy="982144"/>
      </dsp:txXfrm>
    </dsp:sp>
    <dsp:sp modelId="{B6367DCC-3B30-4383-885F-D8D961EAAA4A}">
      <dsp:nvSpPr>
        <dsp:cNvPr id="0" name=""/>
        <dsp:cNvSpPr/>
      </dsp:nvSpPr>
      <dsp:spPr>
        <a:xfrm>
          <a:off x="79293" y="2435046"/>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Djelo</a:t>
          </a:r>
          <a:r>
            <a:rPr lang="hr-HR" sz="1100" b="1" kern="1200" baseline="0" dirty="0">
              <a:solidFill>
                <a:schemeClr val="tx1"/>
              </a:solidFill>
            </a:rPr>
            <a:t> je sastavljeno od 33 bilješke</a:t>
          </a:r>
          <a:endParaRPr lang="en-US" sz="1100" b="1" kern="1200" dirty="0">
            <a:solidFill>
              <a:schemeClr val="tx1"/>
            </a:solidFill>
          </a:endParaRPr>
        </a:p>
      </dsp:txBody>
      <dsp:txXfrm>
        <a:off x="79293" y="2435046"/>
        <a:ext cx="1738080" cy="1042848"/>
      </dsp:txXfrm>
    </dsp:sp>
    <dsp:sp modelId="{0A1DC8DE-009C-48CB-95C3-7181D073C025}">
      <dsp:nvSpPr>
        <dsp:cNvPr id="0" name=""/>
        <dsp:cNvSpPr/>
      </dsp:nvSpPr>
      <dsp:spPr>
        <a:xfrm>
          <a:off x="83142" y="3421859"/>
          <a:ext cx="1738080" cy="100843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 U djelu se može naći puno žargonizama.</a:t>
          </a:r>
          <a:endParaRPr lang="en-US" sz="1100" b="1" kern="1200" dirty="0">
            <a:solidFill>
              <a:schemeClr val="tx1"/>
            </a:solidFill>
          </a:endParaRPr>
        </a:p>
      </dsp:txBody>
      <dsp:txXfrm>
        <a:off x="83142" y="3421859"/>
        <a:ext cx="1738080" cy="1008434"/>
      </dsp:txXfrm>
    </dsp:sp>
    <dsp:sp modelId="{901A2F76-C99B-46B3-97DD-007E40D9E7F5}">
      <dsp:nvSpPr>
        <dsp:cNvPr id="0" name=""/>
        <dsp:cNvSpPr/>
      </dsp:nvSpPr>
      <dsp:spPr>
        <a:xfrm>
          <a:off x="2015332" y="1489502"/>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U njemu Klarić ismijava društvene probleme u Lijepoj Našoj, npr. izradu udžbenika iz povijesti.</a:t>
          </a:r>
          <a:endParaRPr lang="en-US" sz="1100" b="1" kern="1200" dirty="0">
            <a:solidFill>
              <a:schemeClr val="tx1"/>
            </a:solidFill>
          </a:endParaRPr>
        </a:p>
      </dsp:txBody>
      <dsp:txXfrm>
        <a:off x="2015332" y="1489502"/>
        <a:ext cx="1738080" cy="1042848"/>
      </dsp:txXfrm>
    </dsp:sp>
    <dsp:sp modelId="{801644A6-3158-4648-BAF9-8648894DE0D5}">
      <dsp:nvSpPr>
        <dsp:cNvPr id="0" name=""/>
        <dsp:cNvSpPr/>
      </dsp:nvSpPr>
      <dsp:spPr>
        <a:xfrm>
          <a:off x="2036669" y="2839059"/>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Vrste smiješnog ironija i satira. Oba tipa pronalazim čitajući između redaka. Na taj način oštro kritizira ljude koji nisu dovoljno kvalificirani za npr. pisanje udžbenika.</a:t>
          </a:r>
          <a:endParaRPr lang="en-US" sz="1100" b="1" kern="1200" dirty="0">
            <a:solidFill>
              <a:schemeClr val="tx1"/>
            </a:solidFill>
          </a:endParaRPr>
        </a:p>
      </dsp:txBody>
      <dsp:txXfrm>
        <a:off x="2036669" y="2839059"/>
        <a:ext cx="1738080" cy="10428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8431" y="1100602"/>
          <a:ext cx="1861397" cy="98214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Rujana </a:t>
          </a:r>
          <a:r>
            <a:rPr lang="hr-HR" sz="1100" b="1" kern="1200" dirty="0" err="1">
              <a:solidFill>
                <a:schemeClr val="tx1"/>
              </a:solidFill>
            </a:rPr>
            <a:t>Jeger</a:t>
          </a:r>
          <a:r>
            <a:rPr lang="hr-HR" sz="1100" b="1" kern="1200" dirty="0">
              <a:solidFill>
                <a:schemeClr val="tx1"/>
              </a:solidFill>
            </a:rPr>
            <a:t> je 2001. godine napisala "</a:t>
          </a:r>
          <a:r>
            <a:rPr lang="hr-HR" sz="1100" b="1" kern="1200" dirty="0" err="1">
              <a:solidFill>
                <a:schemeClr val="tx1"/>
              </a:solidFill>
            </a:rPr>
            <a:t>Darkroom</a:t>
          </a:r>
          <a:r>
            <a:rPr lang="hr-HR" sz="1100" b="1" kern="1200" dirty="0">
              <a:solidFill>
                <a:schemeClr val="tx1"/>
              </a:solidFill>
            </a:rPr>
            <a:t>", svoju prvu knjigu</a:t>
          </a:r>
          <a:endParaRPr lang="en-US" sz="1100" b="1" kern="1200" dirty="0">
            <a:solidFill>
              <a:schemeClr val="tx1"/>
            </a:solidFill>
          </a:endParaRPr>
        </a:p>
      </dsp:txBody>
      <dsp:txXfrm>
        <a:off x="8431" y="1100602"/>
        <a:ext cx="1861397" cy="982144"/>
      </dsp:txXfrm>
    </dsp:sp>
    <dsp:sp modelId="{B6367DCC-3B30-4383-885F-D8D961EAAA4A}">
      <dsp:nvSpPr>
        <dsp:cNvPr id="0" name=""/>
        <dsp:cNvSpPr/>
      </dsp:nvSpPr>
      <dsp:spPr>
        <a:xfrm>
          <a:off x="79293" y="2054406"/>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Ovo je djelo roman s dosta anegdota i ironije</a:t>
          </a:r>
          <a:endParaRPr lang="en-US" sz="1100" b="1" kern="1200" dirty="0">
            <a:solidFill>
              <a:schemeClr val="tx1"/>
            </a:solidFill>
          </a:endParaRPr>
        </a:p>
      </dsp:txBody>
      <dsp:txXfrm>
        <a:off x="79293" y="2054406"/>
        <a:ext cx="1738080" cy="1042848"/>
      </dsp:txXfrm>
    </dsp:sp>
    <dsp:sp modelId="{0A1DC8DE-009C-48CB-95C3-7181D073C025}">
      <dsp:nvSpPr>
        <dsp:cNvPr id="0" name=""/>
        <dsp:cNvSpPr/>
      </dsp:nvSpPr>
      <dsp:spPr>
        <a:xfrm>
          <a:off x="92806" y="3184929"/>
          <a:ext cx="1738080" cy="100843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 </a:t>
          </a:r>
          <a:r>
            <a:rPr lang="hr-HR" sz="1100" b="1" kern="1200" dirty="0">
              <a:solidFill>
                <a:schemeClr val="tx1"/>
              </a:solidFill>
              <a:effectLst/>
            </a:rPr>
            <a:t>Istodobno je to i ne klasičan roman i mješavina dnevnika i sjećanja u kojem se redaju duhovito poentirani fragmenti i anegdote, bez 'središnje' radnje</a:t>
          </a:r>
          <a:endParaRPr lang="en-US" sz="1100" b="1" kern="1200" dirty="0">
            <a:solidFill>
              <a:schemeClr val="tx1"/>
            </a:solidFill>
          </a:endParaRPr>
        </a:p>
      </dsp:txBody>
      <dsp:txXfrm>
        <a:off x="92806" y="3184929"/>
        <a:ext cx="1738080" cy="1008434"/>
      </dsp:txXfrm>
    </dsp:sp>
    <dsp:sp modelId="{901A2F76-C99B-46B3-97DD-007E40D9E7F5}">
      <dsp:nvSpPr>
        <dsp:cNvPr id="0" name=""/>
        <dsp:cNvSpPr/>
      </dsp:nvSpPr>
      <dsp:spPr>
        <a:xfrm>
          <a:off x="2046339" y="1110688"/>
          <a:ext cx="1718753" cy="1330267"/>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U knjizi čitko i autorski promišljeno opisuje glavni lik </a:t>
          </a:r>
          <a:r>
            <a:rPr lang="hr-HR" sz="1100" b="1" kern="1200" dirty="0" err="1">
              <a:solidFill>
                <a:schemeClr val="tx1"/>
              </a:solidFill>
            </a:rPr>
            <a:t>Moranu,no</a:t>
          </a:r>
          <a:r>
            <a:rPr lang="hr-HR" sz="1100" b="1" kern="1200" dirty="0">
              <a:solidFill>
                <a:schemeClr val="tx1"/>
              </a:solidFill>
            </a:rPr>
            <a:t> istovremeno govori o čitavoj jednoj generaciji čije se sazrijevanje odvijalo za traumatičnog razdoblja hrvatske i ex-</a:t>
          </a:r>
          <a:r>
            <a:rPr lang="hr-HR" sz="1100" b="1" kern="1200" dirty="0" err="1">
              <a:solidFill>
                <a:schemeClr val="tx1"/>
              </a:solidFill>
            </a:rPr>
            <a:t>yu</a:t>
          </a:r>
          <a:r>
            <a:rPr lang="hr-HR" sz="1100" b="1" kern="1200" dirty="0">
              <a:solidFill>
                <a:schemeClr val="tx1"/>
              </a:solidFill>
            </a:rPr>
            <a:t> povijesti, na prijelomu 80-ih i 90-ih godina</a:t>
          </a:r>
          <a:endParaRPr lang="en-US" sz="1100" b="1" kern="1200" dirty="0">
            <a:solidFill>
              <a:schemeClr val="tx1"/>
            </a:solidFill>
          </a:endParaRPr>
        </a:p>
      </dsp:txBody>
      <dsp:txXfrm>
        <a:off x="2046339" y="1110688"/>
        <a:ext cx="1718753" cy="1330267"/>
      </dsp:txXfrm>
    </dsp:sp>
    <dsp:sp modelId="{801644A6-3158-4648-BAF9-8648894DE0D5}">
      <dsp:nvSpPr>
        <dsp:cNvPr id="0" name=""/>
        <dsp:cNvSpPr/>
      </dsp:nvSpPr>
      <dsp:spPr>
        <a:xfrm>
          <a:off x="2055996" y="2745839"/>
          <a:ext cx="1718753" cy="151670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U</a:t>
          </a:r>
          <a:r>
            <a:rPr lang="hr-HR" sz="1100" b="1" kern="1200" dirty="0"/>
            <a:t> </a:t>
          </a:r>
          <a:r>
            <a:rPr lang="hr-HR" sz="1100" b="1" kern="1200" dirty="0">
              <a:solidFill>
                <a:schemeClr val="tx1"/>
              </a:solidFill>
            </a:rPr>
            <a:t>knjizi čitko i autorski promišljeno opisuje glavni lik </a:t>
          </a:r>
          <a:r>
            <a:rPr lang="hr-HR" sz="1100" b="1" kern="1200" dirty="0" err="1">
              <a:solidFill>
                <a:schemeClr val="tx1"/>
              </a:solidFill>
            </a:rPr>
            <a:t>Moranu,no</a:t>
          </a:r>
          <a:r>
            <a:rPr lang="hr-HR" sz="1100" b="1" kern="1200" dirty="0">
              <a:solidFill>
                <a:schemeClr val="tx1"/>
              </a:solidFill>
            </a:rPr>
            <a:t> istovremeno govori o čitavoj jednoj generaciji čije se sazrijevanje odvijalo za traumatičnog razdoblja hrvatske i ex-</a:t>
          </a:r>
          <a:r>
            <a:rPr lang="hr-HR" sz="1100" b="1" kern="1200" dirty="0" err="1">
              <a:solidFill>
                <a:schemeClr val="tx1"/>
              </a:solidFill>
            </a:rPr>
            <a:t>yu</a:t>
          </a:r>
          <a:r>
            <a:rPr lang="hr-HR" sz="1100" b="1" kern="1200" dirty="0">
              <a:solidFill>
                <a:schemeClr val="tx1"/>
              </a:solidFill>
            </a:rPr>
            <a:t> povijesti, na prijelomu 80-ih i 90-ih godina</a:t>
          </a:r>
          <a:endParaRPr lang="en-US" sz="1100" b="1" kern="1200" dirty="0">
            <a:solidFill>
              <a:schemeClr val="tx1"/>
            </a:solidFill>
          </a:endParaRPr>
        </a:p>
      </dsp:txBody>
      <dsp:txXfrm>
        <a:off x="2055996" y="2745839"/>
        <a:ext cx="1718753" cy="15167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8431" y="1481241"/>
          <a:ext cx="1861397" cy="98214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mn-lt"/>
              <a:cs typeface="Times New Roman" panose="02020603050405020304" pitchFamily="18" charset="0"/>
            </a:rPr>
            <a:t>Pod vodstvom Nade Gašić, objavljen je skup objavljenih i neobjavljenih </a:t>
          </a:r>
          <a:r>
            <a:rPr lang="hr-HR" sz="1100" b="1" kern="1200" dirty="0" err="1">
              <a:solidFill>
                <a:schemeClr val="tx1"/>
              </a:solidFill>
              <a:latin typeface="+mn-lt"/>
              <a:cs typeface="Times New Roman" panose="02020603050405020304" pitchFamily="18" charset="0"/>
            </a:rPr>
            <a:t>Ćićinih</a:t>
          </a:r>
          <a:r>
            <a:rPr lang="hr-HR" sz="1100" b="1" kern="1200" dirty="0">
              <a:solidFill>
                <a:schemeClr val="tx1"/>
              </a:solidFill>
              <a:latin typeface="+mn-lt"/>
              <a:cs typeface="Times New Roman" panose="02020603050405020304" pitchFamily="18" charset="0"/>
            </a:rPr>
            <a:t> tekstova ( Feral Tribune, Nedjeljna Dalmacija, Slobodna Dalmacija). </a:t>
          </a:r>
          <a:endParaRPr lang="en-US" sz="1100" b="1" kern="1200" dirty="0">
            <a:solidFill>
              <a:schemeClr val="tx1"/>
            </a:solidFill>
            <a:latin typeface="+mn-lt"/>
          </a:endParaRPr>
        </a:p>
      </dsp:txBody>
      <dsp:txXfrm>
        <a:off x="8431" y="1481241"/>
        <a:ext cx="1861397" cy="982144"/>
      </dsp:txXfrm>
    </dsp:sp>
    <dsp:sp modelId="{B6367DCC-3B30-4383-885F-D8D961EAAA4A}">
      <dsp:nvSpPr>
        <dsp:cNvPr id="0" name=""/>
        <dsp:cNvSpPr/>
      </dsp:nvSpPr>
      <dsp:spPr>
        <a:xfrm>
          <a:off x="79293" y="2435046"/>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hr-HR" sz="1100" b="1" kern="1200" dirty="0">
              <a:solidFill>
                <a:schemeClr val="tx1"/>
              </a:solidFill>
              <a:latin typeface="+mn-lt"/>
              <a:cs typeface="Times New Roman" panose="02020603050405020304" pitchFamily="18" charset="0"/>
            </a:rPr>
            <a:t>Iznimno je humoristična i satirična.</a:t>
          </a:r>
          <a:endParaRPr lang="en-US" sz="1100" b="1" kern="1200" dirty="0">
            <a:solidFill>
              <a:schemeClr val="tx1"/>
            </a:solidFill>
            <a:latin typeface="+mn-lt"/>
          </a:endParaRPr>
        </a:p>
      </dsp:txBody>
      <dsp:txXfrm>
        <a:off x="79293" y="2435046"/>
        <a:ext cx="1738080" cy="1042848"/>
      </dsp:txXfrm>
    </dsp:sp>
    <dsp:sp modelId="{0A1DC8DE-009C-48CB-95C3-7181D073C025}">
      <dsp:nvSpPr>
        <dsp:cNvPr id="0" name=""/>
        <dsp:cNvSpPr/>
      </dsp:nvSpPr>
      <dsp:spPr>
        <a:xfrm>
          <a:off x="83142" y="3421859"/>
          <a:ext cx="1738080" cy="100843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mn-lt"/>
              <a:cs typeface="Times New Roman" panose="02020603050405020304" pitchFamily="18" charset="0"/>
            </a:rPr>
            <a:t>Tekst je pisan u dijalektu, i čakavskim narječjem. Ne pazi se na pravopis već je napisano „po dalmatinski”.</a:t>
          </a:r>
          <a:endParaRPr lang="en-US" sz="1100" b="1" kern="1200" dirty="0">
            <a:solidFill>
              <a:schemeClr val="tx1"/>
            </a:solidFill>
            <a:latin typeface="+mn-lt"/>
          </a:endParaRPr>
        </a:p>
      </dsp:txBody>
      <dsp:txXfrm>
        <a:off x="83142" y="3421859"/>
        <a:ext cx="1738080" cy="1008434"/>
      </dsp:txXfrm>
    </dsp:sp>
    <dsp:sp modelId="{901A2F76-C99B-46B3-97DD-007E40D9E7F5}">
      <dsp:nvSpPr>
        <dsp:cNvPr id="0" name=""/>
        <dsp:cNvSpPr/>
      </dsp:nvSpPr>
      <dsp:spPr>
        <a:xfrm>
          <a:off x="2036669" y="1516053"/>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mn-lt"/>
              <a:cs typeface="Times New Roman" panose="02020603050405020304" pitchFamily="18" charset="0"/>
            </a:rPr>
            <a:t>Knjiga se sastoji od više feljtona, te je podijeljena naslovima. Sastoji se od teksta o </a:t>
          </a:r>
          <a:r>
            <a:rPr lang="hr-HR" sz="1100" b="1" kern="1200" dirty="0" err="1">
              <a:solidFill>
                <a:schemeClr val="tx1"/>
              </a:solidFill>
              <a:latin typeface="+mn-lt"/>
              <a:cs typeface="Times New Roman" panose="02020603050405020304" pitchFamily="18" charset="0"/>
            </a:rPr>
            <a:t>piciginu</a:t>
          </a:r>
          <a:r>
            <a:rPr lang="hr-HR" sz="1100" b="1" kern="1200" dirty="0">
              <a:solidFill>
                <a:schemeClr val="tx1"/>
              </a:solidFill>
              <a:latin typeface="+mn-lt"/>
              <a:cs typeface="Times New Roman" panose="02020603050405020304" pitchFamily="18" charset="0"/>
            </a:rPr>
            <a:t>, Dorinog dnevnika s </a:t>
          </a:r>
          <a:r>
            <a:rPr lang="hr-HR" sz="1100" b="1" kern="1200" dirty="0" err="1">
              <a:solidFill>
                <a:schemeClr val="tx1"/>
              </a:solidFill>
              <a:latin typeface="+mn-lt"/>
              <a:cs typeface="Times New Roman" panose="02020603050405020304" pitchFamily="18" charset="0"/>
            </a:rPr>
            <a:t>ricetama</a:t>
          </a:r>
          <a:r>
            <a:rPr lang="hr-HR" sz="1100" b="1" kern="1200" dirty="0">
              <a:solidFill>
                <a:schemeClr val="tx1"/>
              </a:solidFill>
              <a:latin typeface="+mn-lt"/>
              <a:cs typeface="Times New Roman" panose="02020603050405020304" pitchFamily="18" charset="0"/>
            </a:rPr>
            <a:t>, priče o Starom placu, „od janjčića od </a:t>
          </a:r>
          <a:r>
            <a:rPr lang="hr-HR" sz="1100" b="1" kern="1200" dirty="0" err="1">
              <a:solidFill>
                <a:schemeClr val="tx1"/>
              </a:solidFill>
              <a:latin typeface="+mn-lt"/>
              <a:cs typeface="Times New Roman" panose="02020603050405020304" pitchFamily="18" charset="0"/>
            </a:rPr>
            <a:t>Wimbledona</a:t>
          </a:r>
          <a:r>
            <a:rPr lang="hr-HR" sz="1100" b="1" kern="1200" dirty="0">
              <a:solidFill>
                <a:schemeClr val="tx1"/>
              </a:solidFill>
              <a:latin typeface="+mn-lt"/>
              <a:cs typeface="Times New Roman" panose="02020603050405020304" pitchFamily="18" charset="0"/>
            </a:rPr>
            <a:t>” i mnoštvo drugih tekstova. </a:t>
          </a:r>
          <a:endParaRPr lang="en-US" sz="1100" b="1" kern="1200" dirty="0">
            <a:solidFill>
              <a:schemeClr val="tx1"/>
            </a:solidFill>
            <a:latin typeface="+mn-lt"/>
          </a:endParaRPr>
        </a:p>
      </dsp:txBody>
      <dsp:txXfrm>
        <a:off x="2036669" y="1516053"/>
        <a:ext cx="1738080" cy="1042848"/>
      </dsp:txXfrm>
    </dsp:sp>
    <dsp:sp modelId="{801644A6-3158-4648-BAF9-8648894DE0D5}">
      <dsp:nvSpPr>
        <dsp:cNvPr id="0" name=""/>
        <dsp:cNvSpPr/>
      </dsp:nvSpPr>
      <dsp:spPr>
        <a:xfrm>
          <a:off x="1980814" y="2951093"/>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mn-lt"/>
            </a:rPr>
            <a:t>„ </a:t>
          </a:r>
          <a:r>
            <a:rPr lang="hr-HR" sz="1100" b="1" kern="1200" dirty="0" err="1">
              <a:solidFill>
                <a:schemeClr val="tx1"/>
              </a:solidFill>
              <a:latin typeface="+mn-lt"/>
              <a:cs typeface="Times New Roman" panose="02020603050405020304" pitchFamily="18" charset="0"/>
            </a:rPr>
            <a:t>Picigin</a:t>
          </a:r>
          <a:r>
            <a:rPr lang="hr-HR" sz="1100" b="1" kern="1200" dirty="0">
              <a:solidFill>
                <a:schemeClr val="tx1"/>
              </a:solidFill>
              <a:latin typeface="+mn-lt"/>
              <a:cs typeface="Times New Roman" panose="02020603050405020304" pitchFamily="18" charset="0"/>
            </a:rPr>
            <a:t> bez petoga, to je ka </a:t>
          </a:r>
          <a:r>
            <a:rPr lang="hr-HR" sz="1100" b="1" kern="1200" dirty="0" err="1">
              <a:solidFill>
                <a:schemeClr val="tx1"/>
              </a:solidFill>
              <a:latin typeface="+mn-lt"/>
              <a:cs typeface="Times New Roman" panose="02020603050405020304" pitchFamily="18" charset="0"/>
            </a:rPr>
            <a:t>postol</a:t>
          </a:r>
          <a:r>
            <a:rPr lang="hr-HR" sz="1100" b="1" kern="1200" dirty="0">
              <a:solidFill>
                <a:schemeClr val="tx1"/>
              </a:solidFill>
              <a:latin typeface="+mn-lt"/>
              <a:cs typeface="Times New Roman" panose="02020603050405020304" pitchFamily="18" charset="0"/>
            </a:rPr>
            <a:t> bez </a:t>
          </a:r>
          <a:r>
            <a:rPr lang="hr-HR" sz="1100" b="1" kern="1200" dirty="0" err="1">
              <a:solidFill>
                <a:schemeClr val="tx1"/>
              </a:solidFill>
              <a:latin typeface="+mn-lt"/>
              <a:cs typeface="Times New Roman" panose="02020603050405020304" pitchFamily="18" charset="0"/>
            </a:rPr>
            <a:t>špigeti</a:t>
          </a:r>
          <a:r>
            <a:rPr lang="hr-HR" sz="1100" b="1" kern="1200" dirty="0">
              <a:solidFill>
                <a:schemeClr val="tx1"/>
              </a:solidFill>
              <a:latin typeface="+mn-lt"/>
              <a:cs typeface="Times New Roman" panose="02020603050405020304" pitchFamily="18" charset="0"/>
            </a:rPr>
            <a:t>, ka tava bez drške, ka briškula bez četvrtoga i ka brak bez trećega.”</a:t>
          </a:r>
          <a:endParaRPr lang="en-US" sz="1100" b="1" kern="1200" dirty="0">
            <a:solidFill>
              <a:schemeClr val="tx1"/>
            </a:solidFill>
            <a:latin typeface="+mn-lt"/>
          </a:endParaRPr>
        </a:p>
      </dsp:txBody>
      <dsp:txXfrm>
        <a:off x="1980814" y="2951093"/>
        <a:ext cx="1738080" cy="10428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19" y="879507"/>
          <a:ext cx="1861405" cy="1441525"/>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i="0" u="none" kern="1200" dirty="0">
              <a:solidFill>
                <a:schemeClr val="tx1"/>
              </a:solidFill>
            </a:rPr>
            <a:t>Ova zbirka odabranih tekstova, eseja i komentara nastalih u razdoblju između 2007. i 2012. godine, objavljenih u ženskim časopisima Stilist, Cosmopolitan i Zaposlena žena</a:t>
          </a:r>
          <a:r>
            <a:rPr lang="hr-HR" sz="1100" b="1" i="0" kern="1200" dirty="0">
              <a:solidFill>
                <a:schemeClr val="tx1"/>
              </a:solidFill>
            </a:rPr>
            <a:t>​</a:t>
          </a:r>
          <a:endParaRPr lang="en-US" sz="1100" b="1" kern="1200" dirty="0">
            <a:solidFill>
              <a:schemeClr val="tx1"/>
            </a:solidFill>
          </a:endParaRPr>
        </a:p>
      </dsp:txBody>
      <dsp:txXfrm>
        <a:off x="19" y="879507"/>
        <a:ext cx="1861405" cy="1441525"/>
      </dsp:txXfrm>
    </dsp:sp>
    <dsp:sp modelId="{B6367DCC-3B30-4383-885F-D8D961EAAA4A}">
      <dsp:nvSpPr>
        <dsp:cNvPr id="0" name=""/>
        <dsp:cNvSpPr/>
      </dsp:nvSpPr>
      <dsp:spPr>
        <a:xfrm>
          <a:off x="79293" y="2198033"/>
          <a:ext cx="1738088" cy="1042852"/>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l-PL" sz="1100" b="1" i="0" kern="1200" dirty="0">
              <a:solidFill>
                <a:schemeClr val="tx1"/>
              </a:solidFill>
            </a:rPr>
            <a:t>U njemu se nalazi dosta anegdota i ironije</a:t>
          </a:r>
          <a:endParaRPr lang="en-US" sz="1100" b="1" kern="1200" dirty="0">
            <a:solidFill>
              <a:schemeClr val="tx1"/>
            </a:solidFill>
          </a:endParaRPr>
        </a:p>
      </dsp:txBody>
      <dsp:txXfrm>
        <a:off x="79293" y="2198033"/>
        <a:ext cx="1738088" cy="1042852"/>
      </dsp:txXfrm>
    </dsp:sp>
    <dsp:sp modelId="{0A1DC8DE-009C-48CB-95C3-7181D073C025}">
      <dsp:nvSpPr>
        <dsp:cNvPr id="0" name=""/>
        <dsp:cNvSpPr/>
      </dsp:nvSpPr>
      <dsp:spPr>
        <a:xfrm>
          <a:off x="83143" y="3384186"/>
          <a:ext cx="1738088" cy="100843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i="0" u="none" kern="1200" dirty="0">
              <a:solidFill>
                <a:schemeClr val="tx1"/>
              </a:solidFill>
            </a:rPr>
            <a:t>˝</a:t>
          </a:r>
          <a:r>
            <a:rPr lang="hr-HR" sz="1100" b="1" i="0" u="none" kern="1200" dirty="0" err="1">
              <a:solidFill>
                <a:schemeClr val="tx1"/>
              </a:solidFill>
            </a:rPr>
            <a:t>Rujanin</a:t>
          </a:r>
          <a:r>
            <a:rPr lang="hr-HR" sz="1100" b="1" i="0" u="none" kern="1200" dirty="0">
              <a:solidFill>
                <a:schemeClr val="tx1"/>
              </a:solidFill>
            </a:rPr>
            <a:t> feminizam u ženskim časopisima djeluje kao subverzija˝</a:t>
          </a:r>
          <a:r>
            <a:rPr lang="hr-HR" sz="1100" b="1" i="0" kern="1200" dirty="0">
              <a:solidFill>
                <a:schemeClr val="tx1"/>
              </a:solidFill>
            </a:rPr>
            <a:t>​</a:t>
          </a:r>
          <a:endParaRPr lang="en-US" sz="1100" b="1" kern="1200" dirty="0">
            <a:solidFill>
              <a:schemeClr val="tx1"/>
            </a:solidFill>
          </a:endParaRPr>
        </a:p>
      </dsp:txBody>
      <dsp:txXfrm>
        <a:off x="83143" y="3384186"/>
        <a:ext cx="1738088" cy="1008438"/>
      </dsp:txXfrm>
    </dsp:sp>
    <dsp:sp modelId="{901A2F76-C99B-46B3-97DD-007E40D9E7F5}">
      <dsp:nvSpPr>
        <dsp:cNvPr id="0" name=""/>
        <dsp:cNvSpPr/>
      </dsp:nvSpPr>
      <dsp:spPr>
        <a:xfrm>
          <a:off x="2036677" y="1478373"/>
          <a:ext cx="1738088" cy="1042852"/>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i="0" u="none" kern="1200" dirty="0">
              <a:solidFill>
                <a:schemeClr val="tx1"/>
              </a:solidFill>
            </a:rPr>
            <a:t>U ovom djelu posebno se ističu njezina iskrena zapažanja nekih loših stvari koje su se nekada odvijale u svijetu, a neke još i danas (ponekad bolno iskrena), inteligencija ali i lepršavost</a:t>
          </a:r>
          <a:r>
            <a:rPr lang="hr-HR" sz="1100" b="1" i="0" kern="1200" dirty="0">
              <a:solidFill>
                <a:schemeClr val="tx1"/>
              </a:solidFill>
            </a:rPr>
            <a:t>​</a:t>
          </a:r>
          <a:endParaRPr lang="en-US" sz="1100" b="1" kern="1200" dirty="0">
            <a:solidFill>
              <a:schemeClr val="tx1"/>
            </a:solidFill>
          </a:endParaRPr>
        </a:p>
      </dsp:txBody>
      <dsp:txXfrm>
        <a:off x="2036677" y="1478373"/>
        <a:ext cx="1738088" cy="1042852"/>
      </dsp:txXfrm>
    </dsp:sp>
    <dsp:sp modelId="{801644A6-3158-4648-BAF9-8648894DE0D5}">
      <dsp:nvSpPr>
        <dsp:cNvPr id="0" name=""/>
        <dsp:cNvSpPr/>
      </dsp:nvSpPr>
      <dsp:spPr>
        <a:xfrm>
          <a:off x="1980822" y="2913415"/>
          <a:ext cx="1738088" cy="149952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i="0" u="none" kern="1200" dirty="0">
              <a:solidFill>
                <a:schemeClr val="tx1"/>
              </a:solidFill>
            </a:rPr>
            <a:t>Ovo djelo sadrži puno različitih naslova i tema prikazanih u malo vedrijem i šaljivom smislu, no također ima i onih tema na koje se ne bi trebalo smijati kao što su na primjer ubojstva i seksualna zlostavljanja žena</a:t>
          </a:r>
          <a:r>
            <a:rPr lang="hr-HR" sz="1100" b="1" i="0" kern="1200" dirty="0">
              <a:solidFill>
                <a:schemeClr val="tx1"/>
              </a:solidFill>
            </a:rPr>
            <a:t>​</a:t>
          </a:r>
          <a:endParaRPr lang="en-US" sz="1100" b="1" kern="1200" dirty="0">
            <a:solidFill>
              <a:schemeClr val="tx1"/>
            </a:solidFill>
          </a:endParaRPr>
        </a:p>
      </dsp:txBody>
      <dsp:txXfrm>
        <a:off x="1980822" y="2913415"/>
        <a:ext cx="1738088" cy="1499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8431" y="1481241"/>
          <a:ext cx="1861397" cy="98214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Knjiga  „Žene vole pametne muškarce” sastoji se od 54 humoreske i 18 priča.  U pričama pisac ne piše određeno o pojedincima, već o karakterima. </a:t>
          </a:r>
          <a:endParaRPr lang="en-US" sz="1100" b="1" kern="1200" dirty="0">
            <a:solidFill>
              <a:schemeClr val="tx1"/>
            </a:solidFill>
          </a:endParaRPr>
        </a:p>
      </dsp:txBody>
      <dsp:txXfrm>
        <a:off x="8431" y="1481241"/>
        <a:ext cx="1861397" cy="982144"/>
      </dsp:txXfrm>
    </dsp:sp>
    <dsp:sp modelId="{B6367DCC-3B30-4383-885F-D8D961EAAA4A}">
      <dsp:nvSpPr>
        <dsp:cNvPr id="0" name=""/>
        <dsp:cNvSpPr/>
      </dsp:nvSpPr>
      <dsp:spPr>
        <a:xfrm>
          <a:off x="79293" y="2435046"/>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Knjiga je napisana jednostavnim jezikom. Nailazimo na iznenadne preokrete koju nas tjeraju da nastavljamo čitati.</a:t>
          </a:r>
          <a:endParaRPr lang="en-US" sz="1100" b="1" kern="1200" dirty="0">
            <a:solidFill>
              <a:schemeClr val="tx1"/>
            </a:solidFill>
          </a:endParaRPr>
        </a:p>
      </dsp:txBody>
      <dsp:txXfrm>
        <a:off x="79293" y="2435046"/>
        <a:ext cx="1738080" cy="1042848"/>
      </dsp:txXfrm>
    </dsp:sp>
    <dsp:sp modelId="{0A1DC8DE-009C-48CB-95C3-7181D073C025}">
      <dsp:nvSpPr>
        <dsp:cNvPr id="0" name=""/>
        <dsp:cNvSpPr/>
      </dsp:nvSpPr>
      <dsp:spPr>
        <a:xfrm>
          <a:off x="83142" y="3421859"/>
          <a:ext cx="1738080" cy="100843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 To su  kratke i jednostavne priče, vedrog humora.</a:t>
          </a:r>
          <a:endParaRPr lang="en-US" sz="1100" b="1" kern="1200" dirty="0">
            <a:solidFill>
              <a:schemeClr val="tx1"/>
            </a:solidFill>
          </a:endParaRPr>
        </a:p>
      </dsp:txBody>
      <dsp:txXfrm>
        <a:off x="83142" y="3421859"/>
        <a:ext cx="1738080" cy="1008434"/>
      </dsp:txXfrm>
    </dsp:sp>
    <dsp:sp modelId="{901A2F76-C99B-46B3-97DD-007E40D9E7F5}">
      <dsp:nvSpPr>
        <dsp:cNvPr id="0" name=""/>
        <dsp:cNvSpPr/>
      </dsp:nvSpPr>
      <dsp:spPr>
        <a:xfrm>
          <a:off x="2015332" y="1489502"/>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Priče su ozbiljnije tematike, no i priče i humoreske su zasnivane na svakodnevnom životu. </a:t>
          </a:r>
          <a:endParaRPr lang="en-US" sz="1100" b="1" kern="1200" dirty="0">
            <a:solidFill>
              <a:schemeClr val="tx1"/>
            </a:solidFill>
          </a:endParaRPr>
        </a:p>
      </dsp:txBody>
      <dsp:txXfrm>
        <a:off x="2015332" y="1489502"/>
        <a:ext cx="1738080" cy="1042848"/>
      </dsp:txXfrm>
    </dsp:sp>
    <dsp:sp modelId="{801644A6-3158-4648-BAF9-8648894DE0D5}">
      <dsp:nvSpPr>
        <dsp:cNvPr id="0" name=""/>
        <dsp:cNvSpPr/>
      </dsp:nvSpPr>
      <dsp:spPr>
        <a:xfrm>
          <a:off x="1980814" y="2951093"/>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Humoreska je sama po sebi jedan tip smiješnog. To je kratka i jednostavna priča, vedrog humora.</a:t>
          </a:r>
          <a:endParaRPr lang="en-US" sz="1100" b="1" kern="1200" dirty="0">
            <a:solidFill>
              <a:schemeClr val="tx1"/>
            </a:solidFill>
          </a:endParaRPr>
        </a:p>
      </dsp:txBody>
      <dsp:txXfrm>
        <a:off x="1980814" y="2951093"/>
        <a:ext cx="1738080" cy="1042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0" y="1623518"/>
          <a:ext cx="1794030" cy="110754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dirty="0">
              <a:solidFill>
                <a:schemeClr val="tx1"/>
              </a:solidFill>
            </a:rPr>
            <a:t>Izdana je 2003. te je nastavak knjige „Što svaka žena </a:t>
          </a:r>
          <a:r>
            <a:rPr lang="hr-HR" sz="1200" b="1" kern="1200" dirty="0" err="1">
              <a:solidFill>
                <a:schemeClr val="tx1"/>
              </a:solidFill>
            </a:rPr>
            <a:t>triba</a:t>
          </a:r>
          <a:r>
            <a:rPr lang="hr-HR" sz="1200" b="1" kern="1200" dirty="0">
              <a:solidFill>
                <a:schemeClr val="tx1"/>
              </a:solidFill>
            </a:rPr>
            <a:t> znat o </a:t>
          </a:r>
          <a:r>
            <a:rPr lang="hr-HR" sz="1200" b="1" kern="1200" dirty="0" err="1">
              <a:solidFill>
                <a:schemeClr val="tx1"/>
              </a:solidFill>
            </a:rPr>
            <a:t>onin</a:t>
          </a:r>
          <a:r>
            <a:rPr lang="hr-HR" sz="1200" b="1" kern="1200" dirty="0">
              <a:solidFill>
                <a:schemeClr val="tx1"/>
              </a:solidFill>
            </a:rPr>
            <a:t> stvarima”.</a:t>
          </a:r>
          <a:endParaRPr lang="en-US" sz="1200" b="1" kern="1200" dirty="0">
            <a:solidFill>
              <a:schemeClr val="tx1"/>
            </a:solidFill>
          </a:endParaRPr>
        </a:p>
      </dsp:txBody>
      <dsp:txXfrm>
        <a:off x="0" y="1623518"/>
        <a:ext cx="1794030" cy="1107544"/>
      </dsp:txXfrm>
    </dsp:sp>
    <dsp:sp modelId="{0A1DC8DE-009C-48CB-95C3-7181D073C025}">
      <dsp:nvSpPr>
        <dsp:cNvPr id="0" name=""/>
        <dsp:cNvSpPr/>
      </dsp:nvSpPr>
      <dsp:spPr>
        <a:xfrm>
          <a:off x="63421" y="2935801"/>
          <a:ext cx="1807469" cy="1418831"/>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dirty="0">
              <a:solidFill>
                <a:schemeClr val="tx1"/>
              </a:solidFill>
            </a:rPr>
            <a:t>U ovom djelu glavni lik ujedno i pripovjedač cijele priče je Goge </a:t>
          </a:r>
          <a:r>
            <a:rPr lang="hr-HR" sz="1200" b="1" kern="1200" dirty="0" err="1">
              <a:solidFill>
                <a:schemeClr val="tx1"/>
              </a:solidFill>
            </a:rPr>
            <a:t>Bjondina</a:t>
          </a:r>
          <a:r>
            <a:rPr lang="hr-HR" sz="1200" b="1" kern="1200" dirty="0">
              <a:solidFill>
                <a:schemeClr val="tx1"/>
              </a:solidFill>
            </a:rPr>
            <a:t>. Ona nam priča o svom ne toliko uspješnom ljubavnom životu, neuspjelom braku te daje i dijeli savjete i zavodničke trikove. </a:t>
          </a:r>
          <a:endParaRPr lang="en-US" sz="1200" b="1" kern="1200" dirty="0">
            <a:solidFill>
              <a:schemeClr val="tx1"/>
            </a:solidFill>
          </a:endParaRPr>
        </a:p>
      </dsp:txBody>
      <dsp:txXfrm>
        <a:off x="63421" y="2935801"/>
        <a:ext cx="1807469" cy="1418831"/>
      </dsp:txXfrm>
    </dsp:sp>
    <dsp:sp modelId="{901A2F76-C99B-46B3-97DD-007E40D9E7F5}">
      <dsp:nvSpPr>
        <dsp:cNvPr id="0" name=""/>
        <dsp:cNvSpPr/>
      </dsp:nvSpPr>
      <dsp:spPr>
        <a:xfrm>
          <a:off x="1953501" y="1622609"/>
          <a:ext cx="1725178" cy="1035107"/>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dirty="0">
              <a:solidFill>
                <a:schemeClr val="tx1"/>
              </a:solidFill>
            </a:rPr>
            <a:t>VRSTA DJELA: priče u 1. licu</a:t>
          </a:r>
          <a:endParaRPr lang="en-US" sz="1200" b="1" kern="1200" dirty="0">
            <a:solidFill>
              <a:srgbClr val="FF0000"/>
            </a:solidFill>
          </a:endParaRPr>
        </a:p>
      </dsp:txBody>
      <dsp:txXfrm>
        <a:off x="1953501" y="1622609"/>
        <a:ext cx="1725178" cy="1035107"/>
      </dsp:txXfrm>
    </dsp:sp>
    <dsp:sp modelId="{801644A6-3158-4648-BAF9-8648894DE0D5}">
      <dsp:nvSpPr>
        <dsp:cNvPr id="0" name=""/>
        <dsp:cNvSpPr/>
      </dsp:nvSpPr>
      <dsp:spPr>
        <a:xfrm>
          <a:off x="1963696" y="2783958"/>
          <a:ext cx="1725178" cy="1507095"/>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dirty="0">
              <a:solidFill>
                <a:schemeClr val="tx1"/>
              </a:solidFill>
            </a:rPr>
            <a:t>Kako je život nije toliko mazio pokušava pronaći sreću na razne načine. Navodi dugogodišnje odnose muškaraca i žena te u potrazi za srećom i boljim životom odlazi u Ameriku</a:t>
          </a:r>
          <a:endParaRPr lang="en-US" sz="1200" b="1" kern="1200" dirty="0">
            <a:solidFill>
              <a:schemeClr val="tx1"/>
            </a:solidFill>
          </a:endParaRPr>
        </a:p>
      </dsp:txBody>
      <dsp:txXfrm>
        <a:off x="1963696" y="2783958"/>
        <a:ext cx="1725178" cy="1507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8361" y="1320210"/>
          <a:ext cx="1845917" cy="973976"/>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mj-lt"/>
              <a:ea typeface="Cambria"/>
            </a:rPr>
            <a:t>Godišnjica je po vrsti komedija, a započinje okupljanjem obitelji koja ionako rijetko posjećuje rodno mjesto.</a:t>
          </a:r>
          <a:endParaRPr lang="en-US" sz="1100" b="1" kern="1200" dirty="0">
            <a:solidFill>
              <a:schemeClr val="tx1"/>
            </a:solidFill>
            <a:latin typeface="+mj-lt"/>
          </a:endParaRPr>
        </a:p>
      </dsp:txBody>
      <dsp:txXfrm>
        <a:off x="8361" y="1320210"/>
        <a:ext cx="1845917" cy="973976"/>
      </dsp:txXfrm>
    </dsp:sp>
    <dsp:sp modelId="{B6367DCC-3B30-4383-885F-D8D961EAAA4A}">
      <dsp:nvSpPr>
        <dsp:cNvPr id="0" name=""/>
        <dsp:cNvSpPr/>
      </dsp:nvSpPr>
      <dsp:spPr>
        <a:xfrm>
          <a:off x="78633" y="2266082"/>
          <a:ext cx="1723625" cy="1034175"/>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mj-lt"/>
              <a:ea typeface="Cambria"/>
            </a:rPr>
            <a:t>Razlog okupljanja bila je prva obljetnica majčine smrti.</a:t>
          </a:r>
          <a:endParaRPr lang="en-US" sz="1100" b="1" kern="1200" dirty="0">
            <a:solidFill>
              <a:schemeClr val="tx1"/>
            </a:solidFill>
            <a:latin typeface="+mj-lt"/>
          </a:endParaRPr>
        </a:p>
      </dsp:txBody>
      <dsp:txXfrm>
        <a:off x="78633" y="2266082"/>
        <a:ext cx="1723625" cy="1034175"/>
      </dsp:txXfrm>
    </dsp:sp>
    <dsp:sp modelId="{0A1DC8DE-009C-48CB-95C3-7181D073C025}">
      <dsp:nvSpPr>
        <dsp:cNvPr id="0" name=""/>
        <dsp:cNvSpPr/>
      </dsp:nvSpPr>
      <dsp:spPr>
        <a:xfrm>
          <a:off x="82451" y="3244688"/>
          <a:ext cx="1723625" cy="1000047"/>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mj-lt"/>
            </a:rPr>
            <a:t> </a:t>
          </a:r>
          <a:r>
            <a:rPr lang="hr-HR" sz="1100" b="1" kern="1200" dirty="0">
              <a:solidFill>
                <a:schemeClr val="tx1"/>
              </a:solidFill>
              <a:latin typeface="+mj-lt"/>
              <a:ea typeface="+mn-lt"/>
              <a:cs typeface="+mn-lt"/>
            </a:rPr>
            <a:t>Na samom kraju Luka daje do znanja Ani da ju ne voli, a ona pada pod ruke pedesetogodišnjeg djedovog susjeda koji obećava da će prihvatiti dijete kao svoje.</a:t>
          </a:r>
          <a:endParaRPr lang="en-US" sz="1100" b="1" kern="1200" dirty="0">
            <a:solidFill>
              <a:schemeClr val="tx1"/>
            </a:solidFill>
            <a:latin typeface="+mj-lt"/>
          </a:endParaRPr>
        </a:p>
      </dsp:txBody>
      <dsp:txXfrm>
        <a:off x="82451" y="3244688"/>
        <a:ext cx="1723625" cy="1000047"/>
      </dsp:txXfrm>
    </dsp:sp>
    <dsp:sp modelId="{901A2F76-C99B-46B3-97DD-007E40D9E7F5}">
      <dsp:nvSpPr>
        <dsp:cNvPr id="0" name=""/>
        <dsp:cNvSpPr/>
      </dsp:nvSpPr>
      <dsp:spPr>
        <a:xfrm>
          <a:off x="1998571" y="1328402"/>
          <a:ext cx="1723625" cy="1034175"/>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mj-lt"/>
            </a:rPr>
            <a:t>Vrste smiješnog u komediji su komedija, ironija i humor.</a:t>
          </a:r>
          <a:endParaRPr lang="en-US" sz="1100" b="1" kern="1200" dirty="0">
            <a:solidFill>
              <a:schemeClr val="tx1"/>
            </a:solidFill>
            <a:latin typeface="+mj-lt"/>
          </a:endParaRPr>
        </a:p>
      </dsp:txBody>
      <dsp:txXfrm>
        <a:off x="1998571" y="1328402"/>
        <a:ext cx="1723625" cy="1034175"/>
      </dsp:txXfrm>
    </dsp:sp>
    <dsp:sp modelId="{801644A6-3158-4648-BAF9-8648894DE0D5}">
      <dsp:nvSpPr>
        <dsp:cNvPr id="0" name=""/>
        <dsp:cNvSpPr/>
      </dsp:nvSpPr>
      <dsp:spPr>
        <a:xfrm>
          <a:off x="1932712" y="2777837"/>
          <a:ext cx="1786882" cy="1340736"/>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mj-lt"/>
              <a:ea typeface="Cambria"/>
              <a:cs typeface="+mn-lt"/>
            </a:rPr>
            <a:t>Luka, Izabelin i Darkov sin dolazi  na selo gdje prolazi sav potrebni mir koji mu je potreban za pripreme za završni ispit na fakultetu. No zavodi mladu djedovu partnericu kojoj napravi dijete, ali ju pritom ostavlja.</a:t>
          </a:r>
          <a:endParaRPr lang="en-US" sz="1100" b="1" kern="1200" dirty="0">
            <a:solidFill>
              <a:schemeClr val="tx1"/>
            </a:solidFill>
            <a:latin typeface="+mj-lt"/>
          </a:endParaRPr>
        </a:p>
      </dsp:txBody>
      <dsp:txXfrm>
        <a:off x="1932712" y="2777837"/>
        <a:ext cx="1786882" cy="1340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1" y="1475506"/>
          <a:ext cx="1861397" cy="98214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mn-lt"/>
            </a:rPr>
            <a:t>U djelu nam pisac na početku predstavlja glavnog lika </a:t>
          </a:r>
          <a:r>
            <a:rPr lang="hr-HR" sz="1100" b="1" kern="1200" dirty="0" err="1">
              <a:solidFill>
                <a:schemeClr val="tx1"/>
              </a:solidFill>
              <a:latin typeface="+mn-lt"/>
            </a:rPr>
            <a:t>Pijera</a:t>
          </a:r>
          <a:r>
            <a:rPr lang="hr-HR" sz="1100" b="1" kern="1200" dirty="0">
              <a:solidFill>
                <a:schemeClr val="tx1"/>
              </a:solidFill>
              <a:latin typeface="+mn-lt"/>
            </a:rPr>
            <a:t> koji nam govori o našem lijepom otoku u vrijeme njegovog odrastanja.</a:t>
          </a:r>
        </a:p>
      </dsp:txBody>
      <dsp:txXfrm>
        <a:off x="1" y="1475506"/>
        <a:ext cx="1861397" cy="982144"/>
      </dsp:txXfrm>
    </dsp:sp>
    <dsp:sp modelId="{B6367DCC-3B30-4383-885F-D8D961EAAA4A}">
      <dsp:nvSpPr>
        <dsp:cNvPr id="0" name=""/>
        <dsp:cNvSpPr/>
      </dsp:nvSpPr>
      <dsp:spPr>
        <a:xfrm>
          <a:off x="79293" y="2435046"/>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Bratovština</a:t>
          </a:r>
          <a:r>
            <a:rPr lang="hr-HR" sz="1100" b="1" kern="1200" baseline="0" dirty="0">
              <a:solidFill>
                <a:schemeClr val="tx1"/>
              </a:solidFill>
            </a:rPr>
            <a:t> se lijepo razvijala, broj članova raste, ali i žene se žele pridružiti.</a:t>
          </a:r>
          <a:endParaRPr lang="en-US" sz="1100" b="1" kern="1200" dirty="0">
            <a:solidFill>
              <a:schemeClr val="tx1"/>
            </a:solidFill>
          </a:endParaRPr>
        </a:p>
      </dsp:txBody>
      <dsp:txXfrm>
        <a:off x="79293" y="2435046"/>
        <a:ext cx="1738080" cy="1042848"/>
      </dsp:txXfrm>
    </dsp:sp>
    <dsp:sp modelId="{0A1DC8DE-009C-48CB-95C3-7181D073C025}">
      <dsp:nvSpPr>
        <dsp:cNvPr id="0" name=""/>
        <dsp:cNvSpPr/>
      </dsp:nvSpPr>
      <dsp:spPr>
        <a:xfrm>
          <a:off x="83142" y="3421859"/>
          <a:ext cx="1738080" cy="100843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 Vrsta djela  - roman, a vrsta smiješnog ironija.</a:t>
          </a:r>
          <a:endParaRPr lang="en-US" sz="1100" b="1" kern="1200" dirty="0">
            <a:solidFill>
              <a:schemeClr val="tx1"/>
            </a:solidFill>
          </a:endParaRPr>
        </a:p>
      </dsp:txBody>
      <dsp:txXfrm>
        <a:off x="83142" y="3421859"/>
        <a:ext cx="1738080" cy="1008434"/>
      </dsp:txXfrm>
    </dsp:sp>
    <dsp:sp modelId="{901A2F76-C99B-46B3-97DD-007E40D9E7F5}">
      <dsp:nvSpPr>
        <dsp:cNvPr id="0" name=""/>
        <dsp:cNvSpPr/>
      </dsp:nvSpPr>
      <dsp:spPr>
        <a:xfrm>
          <a:off x="2015332" y="1489502"/>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Bratovština Galeba </a:t>
          </a:r>
          <a:r>
            <a:rPr lang="hr-HR" sz="1100" b="1" kern="1200" dirty="0" err="1">
              <a:solidFill>
                <a:schemeClr val="tx1"/>
              </a:solidFill>
            </a:rPr>
            <a:t>Lumbrelaša</a:t>
          </a:r>
          <a:r>
            <a:rPr lang="hr-HR" sz="1100" b="1" kern="1200" dirty="0">
              <a:solidFill>
                <a:schemeClr val="tx1"/>
              </a:solidFill>
            </a:rPr>
            <a:t> organizirana je da bi lijepo ugostila cure koje dolaze na </a:t>
          </a:r>
          <a:r>
            <a:rPr lang="hr-HR" sz="1100" b="1" kern="1200" dirty="0" err="1">
              <a:solidFill>
                <a:schemeClr val="tx1"/>
              </a:solidFill>
            </a:rPr>
            <a:t>Keros</a:t>
          </a:r>
          <a:r>
            <a:rPr lang="hr-HR" sz="1100" b="1" kern="1200" dirty="0">
              <a:solidFill>
                <a:schemeClr val="tx1"/>
              </a:solidFill>
            </a:rPr>
            <a:t> (Korčulu).</a:t>
          </a:r>
          <a:endParaRPr lang="en-US" sz="1100" b="1" kern="1200" dirty="0">
            <a:solidFill>
              <a:schemeClr val="tx1"/>
            </a:solidFill>
          </a:endParaRPr>
        </a:p>
      </dsp:txBody>
      <dsp:txXfrm>
        <a:off x="2015332" y="1489502"/>
        <a:ext cx="1738080" cy="1042848"/>
      </dsp:txXfrm>
    </dsp:sp>
    <dsp:sp modelId="{801644A6-3158-4648-BAF9-8648894DE0D5}">
      <dsp:nvSpPr>
        <dsp:cNvPr id="0" name=""/>
        <dsp:cNvSpPr/>
      </dsp:nvSpPr>
      <dsp:spPr>
        <a:xfrm>
          <a:off x="1980814" y="2951093"/>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U</a:t>
          </a:r>
          <a:r>
            <a:rPr lang="hr-HR" sz="1100" b="1" kern="1200" baseline="0" dirty="0">
              <a:solidFill>
                <a:schemeClr val="tx1"/>
              </a:solidFill>
            </a:rPr>
            <a:t> cijelom djelu </a:t>
          </a:r>
          <a:r>
            <a:rPr lang="hr-HR" sz="1100" b="1" kern="1200" baseline="0" dirty="0" err="1">
              <a:solidFill>
                <a:schemeClr val="tx1"/>
              </a:solidFill>
            </a:rPr>
            <a:t>Pijer</a:t>
          </a:r>
          <a:r>
            <a:rPr lang="hr-HR" sz="1100" b="1" kern="1200" baseline="0" dirty="0">
              <a:solidFill>
                <a:schemeClr val="tx1"/>
              </a:solidFill>
            </a:rPr>
            <a:t> se hvalio svojim labudom, a nakon smrti…</a:t>
          </a:r>
          <a:endParaRPr lang="en-US" sz="1100" b="1" kern="1200" dirty="0">
            <a:solidFill>
              <a:schemeClr val="tx1"/>
            </a:solidFill>
          </a:endParaRPr>
        </a:p>
      </dsp:txBody>
      <dsp:txXfrm>
        <a:off x="1980814" y="2951093"/>
        <a:ext cx="1738080" cy="10428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1" y="1475506"/>
          <a:ext cx="1861397" cy="98214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Bratovština Labuda </a:t>
          </a:r>
          <a:r>
            <a:rPr lang="hr-HR" sz="1100" b="1" kern="1200" dirty="0" err="1">
              <a:solidFill>
                <a:schemeClr val="tx1"/>
              </a:solidFill>
            </a:rPr>
            <a:t>Lumbrelaša</a:t>
          </a:r>
          <a:r>
            <a:rPr lang="hr-HR" sz="1100" b="1" kern="1200" dirty="0">
              <a:solidFill>
                <a:schemeClr val="tx1"/>
              </a:solidFill>
            </a:rPr>
            <a:t>  hrvatski je postmoderni roman napisan 1976. godine.</a:t>
          </a:r>
          <a:endParaRPr lang="hr-HR" sz="1100" b="1" kern="1200" dirty="0">
            <a:solidFill>
              <a:schemeClr val="tx1"/>
            </a:solidFill>
            <a:latin typeface="Arial Nova Light"/>
          </a:endParaRPr>
        </a:p>
      </dsp:txBody>
      <dsp:txXfrm>
        <a:off x="1" y="1475506"/>
        <a:ext cx="1861397" cy="982144"/>
      </dsp:txXfrm>
    </dsp:sp>
    <dsp:sp modelId="{B6367DCC-3B30-4383-885F-D8D961EAAA4A}">
      <dsp:nvSpPr>
        <dsp:cNvPr id="0" name=""/>
        <dsp:cNvSpPr/>
      </dsp:nvSpPr>
      <dsp:spPr>
        <a:xfrm>
          <a:off x="79293" y="2435046"/>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Tematika romana vezana je uz korčulanski mediteranski lokalitet, a pristup tekstu tipično je postmodernistički. </a:t>
          </a:r>
          <a:endParaRPr lang="en-US" sz="1100" b="1" kern="1200" dirty="0">
            <a:solidFill>
              <a:schemeClr val="tx1"/>
            </a:solidFill>
          </a:endParaRPr>
        </a:p>
      </dsp:txBody>
      <dsp:txXfrm>
        <a:off x="79293" y="2435046"/>
        <a:ext cx="1738080" cy="1042848"/>
      </dsp:txXfrm>
    </dsp:sp>
    <dsp:sp modelId="{0A1DC8DE-009C-48CB-95C3-7181D073C025}">
      <dsp:nvSpPr>
        <dsp:cNvPr id="0" name=""/>
        <dsp:cNvSpPr/>
      </dsp:nvSpPr>
      <dsp:spPr>
        <a:xfrm>
          <a:off x="83142" y="3421859"/>
          <a:ext cx="1738080" cy="100843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 </a:t>
          </a:r>
          <a:r>
            <a:rPr lang="en-GB" sz="1100" b="1" kern="1200" dirty="0">
              <a:solidFill>
                <a:schemeClr val="tx1"/>
              </a:solidFill>
            </a:rPr>
            <a:t>Tip </a:t>
          </a:r>
          <a:r>
            <a:rPr lang="en-GB" sz="1100" b="1" kern="1200" dirty="0" err="1">
              <a:solidFill>
                <a:schemeClr val="tx1"/>
              </a:solidFill>
            </a:rPr>
            <a:t>smi</a:t>
          </a:r>
          <a:r>
            <a:rPr lang="hr-HR" sz="1100" b="1" kern="1200" dirty="0">
              <a:solidFill>
                <a:schemeClr val="tx1"/>
              </a:solidFill>
            </a:rPr>
            <a:t>ješnog</a:t>
          </a:r>
          <a:r>
            <a:rPr lang="en-GB" sz="1100" b="1" kern="1200" dirty="0">
              <a:solidFill>
                <a:schemeClr val="tx1"/>
              </a:solidFill>
            </a:rPr>
            <a:t> u </a:t>
          </a:r>
          <a:r>
            <a:rPr lang="en-GB" sz="1100" b="1" kern="1200" dirty="0" err="1">
              <a:solidFill>
                <a:schemeClr val="tx1"/>
              </a:solidFill>
            </a:rPr>
            <a:t>djelu</a:t>
          </a:r>
          <a:r>
            <a:rPr lang="en-GB" sz="1100" b="1" kern="1200" dirty="0">
              <a:solidFill>
                <a:schemeClr val="tx1"/>
              </a:solidFill>
            </a:rPr>
            <a:t> </a:t>
          </a:r>
          <a:r>
            <a:rPr lang="en-GB" sz="1100" b="1" kern="1200" dirty="0" err="1">
              <a:solidFill>
                <a:schemeClr val="tx1"/>
              </a:solidFill>
            </a:rPr>
            <a:t>uglavnom</a:t>
          </a:r>
          <a:r>
            <a:rPr lang="en-GB" sz="1100" b="1" kern="1200" dirty="0">
              <a:solidFill>
                <a:schemeClr val="tx1"/>
              </a:solidFill>
            </a:rPr>
            <a:t> je </a:t>
          </a:r>
          <a:r>
            <a:rPr lang="en-GB" sz="1100" b="1" kern="1200" dirty="0" err="1">
              <a:solidFill>
                <a:schemeClr val="tx1"/>
              </a:solidFill>
            </a:rPr>
            <a:t>groteska</a:t>
          </a:r>
          <a:r>
            <a:rPr lang="en-GB" sz="1100" b="1" kern="1200" dirty="0">
              <a:solidFill>
                <a:schemeClr val="tx1"/>
              </a:solidFill>
            </a:rPr>
            <a:t> </a:t>
          </a:r>
          <a:r>
            <a:rPr lang="en-GB" sz="1100" b="1" kern="1200" dirty="0" err="1">
              <a:solidFill>
                <a:schemeClr val="tx1"/>
              </a:solidFill>
            </a:rPr>
            <a:t>te</a:t>
          </a:r>
          <a:r>
            <a:rPr lang="en-GB" sz="1100" b="1" kern="1200" dirty="0">
              <a:solidFill>
                <a:schemeClr val="tx1"/>
              </a:solidFill>
            </a:rPr>
            <a:t> </a:t>
          </a:r>
          <a:r>
            <a:rPr lang="en-GB" sz="1100" b="1" kern="1200" dirty="0" err="1">
              <a:solidFill>
                <a:schemeClr val="tx1"/>
              </a:solidFill>
            </a:rPr>
            <a:t>ima</a:t>
          </a:r>
          <a:r>
            <a:rPr lang="en-GB" sz="1100" b="1" kern="1200" dirty="0">
              <a:solidFill>
                <a:schemeClr val="tx1"/>
              </a:solidFill>
            </a:rPr>
            <a:t> pone</a:t>
          </a:r>
          <a:r>
            <a:rPr lang="hr-HR" sz="1100" b="1" kern="1200" dirty="0">
              <a:solidFill>
                <a:schemeClr val="tx1"/>
              </a:solidFill>
            </a:rPr>
            <a:t>što satire i ironije kao </a:t>
          </a:r>
          <a:r>
            <a:rPr lang="hr-HR" sz="1100" b="1" kern="1200" dirty="0" err="1">
              <a:solidFill>
                <a:schemeClr val="tx1"/>
              </a:solidFill>
            </a:rPr>
            <a:t>npr</a:t>
          </a:r>
          <a:r>
            <a:rPr lang="hr-HR" sz="1100" b="1" kern="1200" dirty="0">
              <a:solidFill>
                <a:schemeClr val="tx1"/>
              </a:solidFill>
            </a:rPr>
            <a:t>:”Ma vidi ti lupeža! A ja se čudim kako je bakalar bez repa!”</a:t>
          </a:r>
          <a:endParaRPr lang="en-US" sz="1100" b="1" kern="1200" dirty="0">
            <a:solidFill>
              <a:schemeClr val="tx1"/>
            </a:solidFill>
          </a:endParaRPr>
        </a:p>
      </dsp:txBody>
      <dsp:txXfrm>
        <a:off x="83142" y="3421859"/>
        <a:ext cx="1738080" cy="1008434"/>
      </dsp:txXfrm>
    </dsp:sp>
    <dsp:sp modelId="{901A2F76-C99B-46B3-97DD-007E40D9E7F5}">
      <dsp:nvSpPr>
        <dsp:cNvPr id="0" name=""/>
        <dsp:cNvSpPr/>
      </dsp:nvSpPr>
      <dsp:spPr>
        <a:xfrm>
          <a:off x="2015332" y="1489502"/>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Ovo je jedan od prvih hrvatskih </a:t>
          </a:r>
          <a:r>
            <a:rPr lang="hr-HR" sz="1100" b="1" kern="1200" dirty="0" err="1">
              <a:solidFill>
                <a:schemeClr val="tx1"/>
              </a:solidFill>
            </a:rPr>
            <a:t>postmodernih</a:t>
          </a:r>
          <a:r>
            <a:rPr lang="hr-HR" sz="1100" b="1" kern="1200" dirty="0">
              <a:solidFill>
                <a:schemeClr val="tx1"/>
              </a:solidFill>
            </a:rPr>
            <a:t> romana.</a:t>
          </a:r>
          <a:endParaRPr lang="en-US" sz="1100" b="1" kern="1200" dirty="0">
            <a:solidFill>
              <a:schemeClr val="tx1"/>
            </a:solidFill>
          </a:endParaRPr>
        </a:p>
      </dsp:txBody>
      <dsp:txXfrm>
        <a:off x="2015332" y="1489502"/>
        <a:ext cx="1738080" cy="1042848"/>
      </dsp:txXfrm>
    </dsp:sp>
    <dsp:sp modelId="{801644A6-3158-4648-BAF9-8648894DE0D5}">
      <dsp:nvSpPr>
        <dsp:cNvPr id="0" name=""/>
        <dsp:cNvSpPr/>
      </dsp:nvSpPr>
      <dsp:spPr>
        <a:xfrm>
          <a:off x="1980814" y="2951093"/>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U humorističkom romanu (kronici) Bratovština Labuda </a:t>
          </a:r>
          <a:r>
            <a:rPr lang="hr-HR" sz="1100" b="1" kern="1200" dirty="0" err="1">
              <a:solidFill>
                <a:schemeClr val="tx1"/>
              </a:solidFill>
            </a:rPr>
            <a:t>Lumbrelaša</a:t>
          </a:r>
          <a:r>
            <a:rPr lang="hr-HR" sz="1100" b="1" kern="1200" dirty="0">
              <a:solidFill>
                <a:schemeClr val="tx1"/>
              </a:solidFill>
            </a:rPr>
            <a:t> (1976.) dao je prikaz turističkoga hedonizma i pustolovina vođe bratovštine.</a:t>
          </a:r>
          <a:endParaRPr lang="en-US" sz="1100" b="1" kern="1200" dirty="0">
            <a:solidFill>
              <a:schemeClr val="tx1"/>
            </a:solidFill>
          </a:endParaRPr>
        </a:p>
      </dsp:txBody>
      <dsp:txXfrm>
        <a:off x="1980814" y="2951093"/>
        <a:ext cx="1738080" cy="10428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8431" y="1481241"/>
          <a:ext cx="1861397" cy="98214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US&amp;A je roman koji govori o pozivanju pokojnog novinara i pisca Miljenka Smoje da ustane iz groba. Nakon toga pisac i Smoje započinju fantastično putovanje po Americi</a:t>
          </a:r>
          <a:endParaRPr lang="en-US" sz="1100" b="1" kern="1200" dirty="0">
            <a:solidFill>
              <a:schemeClr val="tx1"/>
            </a:solidFill>
          </a:endParaRPr>
        </a:p>
      </dsp:txBody>
      <dsp:txXfrm>
        <a:off x="8431" y="1481241"/>
        <a:ext cx="1861397" cy="982144"/>
      </dsp:txXfrm>
    </dsp:sp>
    <dsp:sp modelId="{B6367DCC-3B30-4383-885F-D8D961EAAA4A}">
      <dsp:nvSpPr>
        <dsp:cNvPr id="0" name=""/>
        <dsp:cNvSpPr/>
      </dsp:nvSpPr>
      <dsp:spPr>
        <a:xfrm>
          <a:off x="79293" y="2435046"/>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Duh splitskih uličica neprestano kruži američkim avenijama kroz njihov humor i susret sa Splićanima.</a:t>
          </a:r>
          <a:endParaRPr lang="en-US" sz="1100" b="1" kern="1200" dirty="0">
            <a:solidFill>
              <a:schemeClr val="tx1"/>
            </a:solidFill>
          </a:endParaRPr>
        </a:p>
      </dsp:txBody>
      <dsp:txXfrm>
        <a:off x="79293" y="2435046"/>
        <a:ext cx="1738080" cy="1042848"/>
      </dsp:txXfrm>
    </dsp:sp>
    <dsp:sp modelId="{0A1DC8DE-009C-48CB-95C3-7181D073C025}">
      <dsp:nvSpPr>
        <dsp:cNvPr id="0" name=""/>
        <dsp:cNvSpPr/>
      </dsp:nvSpPr>
      <dsp:spPr>
        <a:xfrm>
          <a:off x="83142" y="3421859"/>
          <a:ext cx="1738080" cy="100843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Roman je prepun ironije i satire, ponegdje se može pronaći i sarkazam</a:t>
          </a:r>
        </a:p>
        <a:p>
          <a:pPr marL="0" lvl="0" indent="0" algn="ctr" defTabSz="488950">
            <a:lnSpc>
              <a:spcPct val="90000"/>
            </a:lnSpc>
            <a:spcBef>
              <a:spcPct val="0"/>
            </a:spcBef>
            <a:spcAft>
              <a:spcPct val="35000"/>
            </a:spcAft>
            <a:buNone/>
          </a:pPr>
          <a:r>
            <a:rPr lang="hr-HR" sz="1100" b="1" kern="1200" dirty="0">
              <a:solidFill>
                <a:schemeClr val="tx1"/>
              </a:solidFill>
            </a:rPr>
            <a:t>Pisan je splitskim dijalektom </a:t>
          </a:r>
          <a:endParaRPr lang="en-US" sz="1100" b="1" kern="1200" dirty="0">
            <a:solidFill>
              <a:schemeClr val="tx1"/>
            </a:solidFill>
          </a:endParaRPr>
        </a:p>
      </dsp:txBody>
      <dsp:txXfrm>
        <a:off x="83142" y="3421859"/>
        <a:ext cx="1738080" cy="1008434"/>
      </dsp:txXfrm>
    </dsp:sp>
    <dsp:sp modelId="{901A2F76-C99B-46B3-97DD-007E40D9E7F5}">
      <dsp:nvSpPr>
        <dsp:cNvPr id="0" name=""/>
        <dsp:cNvSpPr/>
      </dsp:nvSpPr>
      <dsp:spPr>
        <a:xfrm>
          <a:off x="2015332" y="1489502"/>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Putujući Amerikom i obilazeći New York, New Jersey, Washington, </a:t>
          </a:r>
          <a:r>
            <a:rPr lang="hr-HR" sz="1100" b="1" kern="1200" dirty="0" err="1">
              <a:solidFill>
                <a:schemeClr val="tx1"/>
              </a:solidFill>
            </a:rPr>
            <a:t>St.Louis</a:t>
          </a:r>
          <a:r>
            <a:rPr lang="hr-HR" sz="1100" b="1" kern="1200" dirty="0">
              <a:solidFill>
                <a:schemeClr val="tx1"/>
              </a:solidFill>
            </a:rPr>
            <a:t> i Philadelphiu susreću se sa Splićanima koji su došli u Ameriku trbuhom za kruhom i osnovali svoj život.</a:t>
          </a:r>
        </a:p>
      </dsp:txBody>
      <dsp:txXfrm>
        <a:off x="2015332" y="1489502"/>
        <a:ext cx="1738080" cy="1042848"/>
      </dsp:txXfrm>
    </dsp:sp>
    <dsp:sp modelId="{801644A6-3158-4648-BAF9-8648894DE0D5}">
      <dsp:nvSpPr>
        <dsp:cNvPr id="0" name=""/>
        <dsp:cNvSpPr/>
      </dsp:nvSpPr>
      <dsp:spPr>
        <a:xfrm>
          <a:off x="1980814" y="2951093"/>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rPr>
            <a:t>Duhovita i originalna knjiga</a:t>
          </a:r>
          <a:endParaRPr lang="en-US" sz="1100" b="1" kern="1200" dirty="0">
            <a:solidFill>
              <a:schemeClr val="tx1"/>
            </a:solidFill>
          </a:endParaRPr>
        </a:p>
      </dsp:txBody>
      <dsp:txXfrm>
        <a:off x="1980814" y="2951093"/>
        <a:ext cx="1738080" cy="10428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74704" y="1753981"/>
          <a:ext cx="1861397" cy="98214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mj-lt"/>
            </a:rPr>
            <a:t>Ova </a:t>
          </a:r>
          <a:r>
            <a:rPr lang="hr-HR" sz="1100" b="1" kern="1200" dirty="0">
              <a:solidFill>
                <a:schemeClr val="tx1"/>
              </a:solidFill>
              <a:latin typeface="+mj-lt"/>
            </a:rPr>
            <a:t>Č</a:t>
          </a:r>
          <a:r>
            <a:rPr lang="en-US" sz="1100" b="1" kern="1200" dirty="0" err="1">
              <a:solidFill>
                <a:schemeClr val="tx1"/>
              </a:solidFill>
              <a:latin typeface="+mj-lt"/>
            </a:rPr>
            <a:t>ulinina</a:t>
          </a:r>
          <a:r>
            <a:rPr lang="en-US" sz="1100" b="1" kern="1200" dirty="0">
              <a:solidFill>
                <a:schemeClr val="tx1"/>
              </a:solidFill>
              <a:latin typeface="+mj-lt"/>
            </a:rPr>
            <a:t> </a:t>
          </a:r>
          <a:r>
            <a:rPr lang="en-US" sz="1100" b="1" kern="1200" dirty="0" err="1">
              <a:solidFill>
                <a:schemeClr val="tx1"/>
              </a:solidFill>
              <a:latin typeface="+mj-lt"/>
            </a:rPr>
            <a:t>komedija</a:t>
          </a:r>
          <a:r>
            <a:rPr lang="en-US" sz="1100" b="1" kern="1200" dirty="0">
              <a:solidFill>
                <a:schemeClr val="tx1"/>
              </a:solidFill>
              <a:latin typeface="+mj-lt"/>
            </a:rPr>
            <a:t> </a:t>
          </a:r>
          <a:r>
            <a:rPr lang="en-US" sz="1100" b="1" kern="1200" dirty="0" err="1">
              <a:solidFill>
                <a:schemeClr val="tx1"/>
              </a:solidFill>
              <a:latin typeface="+mj-lt"/>
            </a:rPr>
            <a:t>jedna</a:t>
          </a:r>
          <a:r>
            <a:rPr lang="en-US" sz="1100" b="1" kern="1200" dirty="0">
              <a:solidFill>
                <a:schemeClr val="tx1"/>
              </a:solidFill>
              <a:latin typeface="+mj-lt"/>
            </a:rPr>
            <a:t> je od 3 </a:t>
          </a:r>
          <a:r>
            <a:rPr lang="en-US" sz="1100" b="1" kern="1200" dirty="0" err="1">
              <a:solidFill>
                <a:schemeClr val="tx1"/>
              </a:solidFill>
              <a:latin typeface="+mj-lt"/>
            </a:rPr>
            <a:t>drame</a:t>
          </a:r>
          <a:r>
            <a:rPr lang="en-US" sz="1100" b="1" kern="1200" dirty="0">
              <a:solidFill>
                <a:schemeClr val="tx1"/>
              </a:solidFill>
              <a:latin typeface="+mj-lt"/>
            </a:rPr>
            <a:t> </a:t>
          </a:r>
          <a:r>
            <a:rPr lang="en-US" sz="1100" b="1" kern="1200" dirty="0" err="1">
              <a:solidFill>
                <a:schemeClr val="tx1"/>
              </a:solidFill>
              <a:latin typeface="+mj-lt"/>
            </a:rPr>
            <a:t>koje</a:t>
          </a:r>
          <a:r>
            <a:rPr lang="en-US" sz="1100" b="1" kern="1200" dirty="0">
              <a:solidFill>
                <a:schemeClr val="tx1"/>
              </a:solidFill>
              <a:latin typeface="+mj-lt"/>
            </a:rPr>
            <a:t> je </a:t>
          </a:r>
          <a:r>
            <a:rPr lang="en-US" sz="1100" b="1" kern="1200" dirty="0" err="1">
              <a:solidFill>
                <a:schemeClr val="tx1"/>
              </a:solidFill>
              <a:latin typeface="+mj-lt"/>
            </a:rPr>
            <a:t>objavila</a:t>
          </a:r>
          <a:r>
            <a:rPr lang="en-US" sz="1100" b="1" kern="1200" dirty="0">
              <a:solidFill>
                <a:schemeClr val="tx1"/>
              </a:solidFill>
              <a:latin typeface="+mj-lt"/>
            </a:rPr>
            <a:t> 2002. </a:t>
          </a:r>
          <a:r>
            <a:rPr lang="en-US" sz="1100" b="1" kern="1200" dirty="0" err="1">
              <a:solidFill>
                <a:schemeClr val="tx1"/>
              </a:solidFill>
              <a:latin typeface="+mj-lt"/>
            </a:rPr>
            <a:t>godine</a:t>
          </a:r>
          <a:r>
            <a:rPr lang="en-US" sz="1100" b="1" kern="1200" dirty="0">
              <a:solidFill>
                <a:schemeClr val="tx1"/>
              </a:solidFill>
              <a:latin typeface="+mj-lt"/>
            </a:rPr>
            <a:t>. u </a:t>
          </a:r>
          <a:r>
            <a:rPr lang="en-US" sz="1100" b="1" kern="1200" dirty="0" err="1">
              <a:solidFill>
                <a:schemeClr val="tx1"/>
              </a:solidFill>
              <a:latin typeface="+mj-lt"/>
            </a:rPr>
            <a:t>sklopu</a:t>
          </a:r>
          <a:r>
            <a:rPr lang="en-US" sz="1100" b="1" kern="1200" dirty="0">
              <a:solidFill>
                <a:schemeClr val="tx1"/>
              </a:solidFill>
              <a:latin typeface="+mj-lt"/>
            </a:rPr>
            <a:t> </a:t>
          </a:r>
          <a:r>
            <a:rPr lang="en-US" sz="1100" b="1" kern="1200" dirty="0" err="1">
              <a:solidFill>
                <a:schemeClr val="tx1"/>
              </a:solidFill>
              <a:latin typeface="+mj-lt"/>
            </a:rPr>
            <a:t>jedne</a:t>
          </a:r>
          <a:r>
            <a:rPr lang="en-US" sz="1100" b="1" kern="1200" dirty="0">
              <a:solidFill>
                <a:schemeClr val="tx1"/>
              </a:solidFill>
              <a:latin typeface="+mj-lt"/>
            </a:rPr>
            <a:t> </a:t>
          </a:r>
          <a:r>
            <a:rPr lang="en-US" sz="1100" b="1" kern="1200" dirty="0" err="1">
              <a:solidFill>
                <a:schemeClr val="tx1"/>
              </a:solidFill>
              <a:latin typeface="+mj-lt"/>
            </a:rPr>
            <a:t>knjige</a:t>
          </a:r>
          <a:r>
            <a:rPr lang="en-US" sz="1100" b="1" kern="1200" dirty="0">
              <a:solidFill>
                <a:schemeClr val="tx1"/>
              </a:solidFill>
              <a:latin typeface="+mj-lt"/>
            </a:rPr>
            <a:t> pod </a:t>
          </a:r>
          <a:r>
            <a:rPr lang="en-US" sz="1100" b="1" kern="1200" dirty="0" err="1">
              <a:solidFill>
                <a:schemeClr val="tx1"/>
              </a:solidFill>
              <a:latin typeface="+mj-lt"/>
            </a:rPr>
            <a:t>nazivom</a:t>
          </a:r>
          <a:r>
            <a:rPr lang="en-US" sz="1100" b="1" kern="1200" dirty="0">
              <a:solidFill>
                <a:schemeClr val="tx1"/>
              </a:solidFill>
              <a:latin typeface="+mj-lt"/>
            </a:rPr>
            <a:t> </a:t>
          </a:r>
          <a:r>
            <a:rPr lang="en-US" sz="1100" b="1" kern="1200" dirty="0" err="1">
              <a:solidFill>
                <a:schemeClr val="tx1"/>
              </a:solidFill>
              <a:latin typeface="+mj-lt"/>
            </a:rPr>
            <a:t>Dvi</a:t>
          </a:r>
          <a:r>
            <a:rPr lang="en-US" sz="1100" b="1" kern="1200" dirty="0">
              <a:solidFill>
                <a:schemeClr val="tx1"/>
              </a:solidFill>
              <a:latin typeface="+mj-lt"/>
            </a:rPr>
            <a:t>-tri </a:t>
          </a:r>
          <a:r>
            <a:rPr lang="en-US" sz="1100" b="1" kern="1200" dirty="0" err="1">
              <a:solidFill>
                <a:schemeClr val="tx1"/>
              </a:solidFill>
              <a:latin typeface="+mj-lt"/>
            </a:rPr>
            <a:t>teške</a:t>
          </a:r>
          <a:r>
            <a:rPr lang="en-US" sz="1100" b="1" kern="1200" dirty="0">
              <a:solidFill>
                <a:schemeClr val="tx1"/>
              </a:solidFill>
              <a:latin typeface="+mj-lt"/>
            </a:rPr>
            <a:t> </a:t>
          </a:r>
          <a:r>
            <a:rPr lang="en-US" sz="1100" b="1" kern="1200" dirty="0" err="1">
              <a:solidFill>
                <a:schemeClr val="tx1"/>
              </a:solidFill>
              <a:latin typeface="+mj-lt"/>
            </a:rPr>
            <a:t>drame</a:t>
          </a:r>
          <a:r>
            <a:rPr lang="en-US" sz="1100" b="1" kern="1200" dirty="0">
              <a:solidFill>
                <a:schemeClr val="tx1"/>
              </a:solidFill>
              <a:latin typeface="+mj-lt"/>
            </a:rPr>
            <a:t> za </a:t>
          </a:r>
          <a:r>
            <a:rPr lang="en-US" sz="1100" b="1" kern="1200" dirty="0" err="1">
              <a:solidFill>
                <a:schemeClr val="tx1"/>
              </a:solidFill>
              <a:latin typeface="+mj-lt"/>
            </a:rPr>
            <a:t>umrit</a:t>
          </a:r>
          <a:r>
            <a:rPr lang="en-US" sz="1100" b="1" kern="1200" dirty="0">
              <a:solidFill>
                <a:schemeClr val="tx1"/>
              </a:solidFill>
              <a:latin typeface="+mj-lt"/>
            </a:rPr>
            <a:t> od </a:t>
          </a:r>
          <a:r>
            <a:rPr lang="en-US" sz="1100" b="1" kern="1200" dirty="0" err="1">
              <a:solidFill>
                <a:schemeClr val="tx1"/>
              </a:solidFill>
              <a:latin typeface="+mj-lt"/>
            </a:rPr>
            <a:t>smija</a:t>
          </a:r>
          <a:r>
            <a:rPr lang="en-US" sz="1100" b="1" kern="1200" dirty="0">
              <a:solidFill>
                <a:schemeClr val="tx1"/>
              </a:solidFill>
              <a:latin typeface="+mj-lt"/>
            </a:rPr>
            <a:t>.</a:t>
          </a:r>
        </a:p>
      </dsp:txBody>
      <dsp:txXfrm>
        <a:off x="74704" y="1753981"/>
        <a:ext cx="1861397" cy="982144"/>
      </dsp:txXfrm>
    </dsp:sp>
    <dsp:sp modelId="{B6367DCC-3B30-4383-885F-D8D961EAAA4A}">
      <dsp:nvSpPr>
        <dsp:cNvPr id="0" name=""/>
        <dsp:cNvSpPr/>
      </dsp:nvSpPr>
      <dsp:spPr>
        <a:xfrm>
          <a:off x="79293" y="3043374"/>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err="1">
              <a:solidFill>
                <a:schemeClr val="tx1"/>
              </a:solidFill>
              <a:latin typeface="+mj-lt"/>
            </a:rPr>
            <a:t>Čulina</a:t>
          </a:r>
          <a:r>
            <a:rPr lang="en-US" sz="1100" b="1" kern="1200" dirty="0">
              <a:solidFill>
                <a:schemeClr val="tx1"/>
              </a:solidFill>
              <a:latin typeface="+mj-lt"/>
            </a:rPr>
            <a:t> je u </a:t>
          </a:r>
          <a:r>
            <a:rPr lang="en-US" sz="1100" b="1" kern="1200" dirty="0" err="1">
              <a:solidFill>
                <a:schemeClr val="tx1"/>
              </a:solidFill>
              <a:latin typeface="+mj-lt"/>
            </a:rPr>
            <a:t>svojoj</a:t>
          </a:r>
          <a:r>
            <a:rPr lang="en-US" sz="1100" b="1" kern="1200" dirty="0">
              <a:solidFill>
                <a:schemeClr val="tx1"/>
              </a:solidFill>
              <a:latin typeface="+mj-lt"/>
            </a:rPr>
            <a:t> </a:t>
          </a:r>
          <a:r>
            <a:rPr lang="en-US" sz="1100" b="1" kern="1200" dirty="0" err="1">
              <a:solidFill>
                <a:schemeClr val="tx1"/>
              </a:solidFill>
              <a:latin typeface="+mj-lt"/>
            </a:rPr>
            <a:t>drami</a:t>
          </a:r>
          <a:r>
            <a:rPr lang="en-US" sz="1100" b="1" kern="1200" dirty="0">
              <a:solidFill>
                <a:schemeClr val="tx1"/>
              </a:solidFill>
              <a:latin typeface="+mj-lt"/>
            </a:rPr>
            <a:t> </a:t>
          </a:r>
          <a:r>
            <a:rPr lang="en-US" sz="1100" b="1" kern="1200" dirty="0" err="1">
              <a:solidFill>
                <a:schemeClr val="tx1"/>
              </a:solidFill>
              <a:latin typeface="+mj-lt"/>
            </a:rPr>
            <a:t>prikaza</a:t>
          </a:r>
          <a:r>
            <a:rPr lang="en-US" sz="1100" b="1" kern="1200" dirty="0">
              <a:solidFill>
                <a:schemeClr val="tx1"/>
              </a:solidFill>
              <a:latin typeface="+mj-lt"/>
            </a:rPr>
            <a:t> </a:t>
          </a:r>
          <a:r>
            <a:rPr lang="en-US" sz="1100" b="1" kern="1200" dirty="0" err="1">
              <a:solidFill>
                <a:schemeClr val="tx1"/>
              </a:solidFill>
              <a:latin typeface="+mj-lt"/>
            </a:rPr>
            <a:t>život</a:t>
          </a:r>
          <a:r>
            <a:rPr lang="en-US" sz="1100" b="1" kern="1200" dirty="0">
              <a:solidFill>
                <a:schemeClr val="tx1"/>
              </a:solidFill>
              <a:latin typeface="+mj-lt"/>
            </a:rPr>
            <a:t> </a:t>
          </a:r>
          <a:r>
            <a:rPr lang="en-US" sz="1100" b="1" kern="1200" dirty="0" err="1">
              <a:solidFill>
                <a:schemeClr val="tx1"/>
              </a:solidFill>
              <a:latin typeface="+mj-lt"/>
            </a:rPr>
            <a:t>dvije</a:t>
          </a:r>
          <a:r>
            <a:rPr lang="en-US" sz="1100" b="1" kern="1200" dirty="0">
              <a:solidFill>
                <a:schemeClr val="tx1"/>
              </a:solidFill>
              <a:latin typeface="+mj-lt"/>
            </a:rPr>
            <a:t> </a:t>
          </a:r>
          <a:r>
            <a:rPr lang="en-US" sz="1100" b="1" kern="1200" dirty="0" err="1">
              <a:solidFill>
                <a:schemeClr val="tx1"/>
              </a:solidFill>
              <a:latin typeface="+mj-lt"/>
            </a:rPr>
            <a:t>udate</a:t>
          </a:r>
          <a:r>
            <a:rPr lang="en-US" sz="1100" b="1" kern="1200" dirty="0">
              <a:solidFill>
                <a:schemeClr val="tx1"/>
              </a:solidFill>
              <a:latin typeface="+mj-lt"/>
            </a:rPr>
            <a:t> </a:t>
          </a:r>
          <a:r>
            <a:rPr lang="en-US" sz="1100" b="1" kern="1200" dirty="0" err="1">
              <a:solidFill>
                <a:schemeClr val="tx1"/>
              </a:solidFill>
              <a:latin typeface="+mj-lt"/>
            </a:rPr>
            <a:t>žene</a:t>
          </a:r>
          <a:r>
            <a:rPr lang="en-US" sz="1100" b="1" kern="1200" dirty="0">
              <a:solidFill>
                <a:schemeClr val="tx1"/>
              </a:solidFill>
              <a:latin typeface="+mj-lt"/>
            </a:rPr>
            <a:t> </a:t>
          </a:r>
          <a:r>
            <a:rPr lang="en-US" sz="1100" b="1" kern="1200" dirty="0" err="1">
              <a:solidFill>
                <a:schemeClr val="tx1"/>
              </a:solidFill>
              <a:latin typeface="+mj-lt"/>
            </a:rPr>
            <a:t>koje</a:t>
          </a:r>
          <a:r>
            <a:rPr lang="en-US" sz="1100" b="1" kern="1200" dirty="0">
              <a:solidFill>
                <a:schemeClr val="tx1"/>
              </a:solidFill>
              <a:latin typeface="+mj-lt"/>
            </a:rPr>
            <a:t> </a:t>
          </a:r>
          <a:r>
            <a:rPr lang="en-US" sz="1100" b="1" kern="1200" dirty="0" err="1">
              <a:solidFill>
                <a:schemeClr val="tx1"/>
              </a:solidFill>
              <a:latin typeface="+mj-lt"/>
            </a:rPr>
            <a:t>služe</a:t>
          </a:r>
          <a:r>
            <a:rPr lang="en-US" sz="1100" b="1" kern="1200" dirty="0">
              <a:solidFill>
                <a:schemeClr val="tx1"/>
              </a:solidFill>
              <a:latin typeface="+mj-lt"/>
            </a:rPr>
            <a:t> </a:t>
          </a:r>
          <a:r>
            <a:rPr lang="en-US" sz="1100" b="1" kern="1200" dirty="0" err="1">
              <a:solidFill>
                <a:schemeClr val="tx1"/>
              </a:solidFill>
              <a:latin typeface="+mj-lt"/>
            </a:rPr>
            <a:t>svojim</a:t>
          </a:r>
          <a:r>
            <a:rPr lang="en-US" sz="1100" b="1" kern="1200" dirty="0">
              <a:solidFill>
                <a:schemeClr val="tx1"/>
              </a:solidFill>
              <a:latin typeface="+mj-lt"/>
            </a:rPr>
            <a:t> </a:t>
          </a:r>
          <a:r>
            <a:rPr lang="en-US" sz="1100" b="1" kern="1200" dirty="0" err="1">
              <a:solidFill>
                <a:schemeClr val="tx1"/>
              </a:solidFill>
              <a:latin typeface="+mj-lt"/>
            </a:rPr>
            <a:t>muževima</a:t>
          </a:r>
          <a:r>
            <a:rPr lang="en-US" sz="1100" b="1" kern="1200" dirty="0">
              <a:solidFill>
                <a:schemeClr val="tx1"/>
              </a:solidFill>
              <a:latin typeface="+mj-lt"/>
            </a:rPr>
            <a:t>, </a:t>
          </a:r>
          <a:r>
            <a:rPr lang="en-US" sz="1100" b="1" kern="1200" dirty="0" err="1">
              <a:solidFill>
                <a:schemeClr val="tx1"/>
              </a:solidFill>
              <a:latin typeface="+mj-lt"/>
            </a:rPr>
            <a:t>te</a:t>
          </a:r>
          <a:r>
            <a:rPr lang="en-US" sz="1100" b="1" kern="1200" dirty="0">
              <a:solidFill>
                <a:schemeClr val="tx1"/>
              </a:solidFill>
              <a:latin typeface="+mj-lt"/>
            </a:rPr>
            <a:t> </a:t>
          </a:r>
          <a:r>
            <a:rPr lang="en-US" sz="1100" b="1" kern="1200" dirty="0" err="1">
              <a:solidFill>
                <a:schemeClr val="tx1"/>
              </a:solidFill>
              <a:latin typeface="+mj-lt"/>
            </a:rPr>
            <a:t>unatoč</a:t>
          </a:r>
          <a:r>
            <a:rPr lang="en-US" sz="1100" b="1" kern="1200" dirty="0">
              <a:solidFill>
                <a:schemeClr val="tx1"/>
              </a:solidFill>
              <a:latin typeface="+mj-lt"/>
            </a:rPr>
            <a:t> </a:t>
          </a:r>
          <a:r>
            <a:rPr lang="en-US" sz="1100" b="1" kern="1200" dirty="0" err="1">
              <a:solidFill>
                <a:schemeClr val="tx1"/>
              </a:solidFill>
              <a:latin typeface="+mj-lt"/>
            </a:rPr>
            <a:t>nezadovoljstvu</a:t>
          </a:r>
          <a:r>
            <a:rPr lang="en-US" sz="1100" b="1" kern="1200" dirty="0">
              <a:solidFill>
                <a:schemeClr val="tx1"/>
              </a:solidFill>
              <a:latin typeface="+mj-lt"/>
            </a:rPr>
            <a:t> </a:t>
          </a:r>
          <a:r>
            <a:rPr lang="en-US" sz="1100" b="1" kern="1200" dirty="0" err="1">
              <a:solidFill>
                <a:schemeClr val="tx1"/>
              </a:solidFill>
              <a:latin typeface="+mj-lt"/>
            </a:rPr>
            <a:t>svoga</a:t>
          </a:r>
          <a:r>
            <a:rPr lang="en-US" sz="1100" b="1" kern="1200" dirty="0">
              <a:solidFill>
                <a:schemeClr val="tx1"/>
              </a:solidFill>
              <a:latin typeface="+mj-lt"/>
            </a:rPr>
            <a:t> </a:t>
          </a:r>
          <a:r>
            <a:rPr lang="en-US" sz="1100" b="1" kern="1200" dirty="0" err="1">
              <a:solidFill>
                <a:schemeClr val="tx1"/>
              </a:solidFill>
              <a:latin typeface="+mj-lt"/>
            </a:rPr>
            <a:t>živote</a:t>
          </a:r>
          <a:r>
            <a:rPr lang="en-US" sz="1100" b="1" kern="1200" dirty="0">
              <a:solidFill>
                <a:schemeClr val="tx1"/>
              </a:solidFill>
              <a:latin typeface="+mj-lt"/>
            </a:rPr>
            <a:t>, ne </a:t>
          </a:r>
          <a:r>
            <a:rPr lang="en-US" sz="1100" b="1" kern="1200" dirty="0" err="1">
              <a:solidFill>
                <a:schemeClr val="tx1"/>
              </a:solidFill>
              <a:latin typeface="+mj-lt"/>
            </a:rPr>
            <a:t>poduzimaju</a:t>
          </a:r>
          <a:r>
            <a:rPr lang="en-US" sz="1100" b="1" kern="1200" dirty="0">
              <a:solidFill>
                <a:schemeClr val="tx1"/>
              </a:solidFill>
              <a:latin typeface="+mj-lt"/>
            </a:rPr>
            <a:t> </a:t>
          </a:r>
          <a:r>
            <a:rPr lang="en-US" sz="1100" b="1" kern="1200" dirty="0" err="1">
              <a:solidFill>
                <a:schemeClr val="tx1"/>
              </a:solidFill>
              <a:latin typeface="+mj-lt"/>
            </a:rPr>
            <a:t>ništa</a:t>
          </a:r>
          <a:r>
            <a:rPr lang="en-US" sz="1100" b="1" kern="1200" dirty="0">
              <a:solidFill>
                <a:schemeClr val="tx1"/>
              </a:solidFill>
              <a:latin typeface="+mj-lt"/>
            </a:rPr>
            <a:t> </a:t>
          </a:r>
          <a:r>
            <a:rPr lang="en-US" sz="1100" b="1" kern="1200" dirty="0" err="1">
              <a:solidFill>
                <a:schemeClr val="tx1"/>
              </a:solidFill>
              <a:latin typeface="+mj-lt"/>
            </a:rPr>
            <a:t>bojeći</a:t>
          </a:r>
          <a:r>
            <a:rPr lang="en-US" sz="1100" b="1" kern="1200" dirty="0">
              <a:solidFill>
                <a:schemeClr val="tx1"/>
              </a:solidFill>
              <a:latin typeface="+mj-lt"/>
            </a:rPr>
            <a:t> se </a:t>
          </a:r>
          <a:r>
            <a:rPr lang="en-US" sz="1100" b="1" kern="1200" dirty="0" err="1">
              <a:solidFill>
                <a:schemeClr val="tx1"/>
              </a:solidFill>
              <a:latin typeface="+mj-lt"/>
            </a:rPr>
            <a:t>promjena</a:t>
          </a:r>
          <a:r>
            <a:rPr lang="en-US" sz="1100" b="1" kern="1200" dirty="0">
              <a:solidFill>
                <a:schemeClr val="tx1"/>
              </a:solidFill>
              <a:latin typeface="+mj-lt"/>
            </a:rPr>
            <a:t>.</a:t>
          </a:r>
        </a:p>
      </dsp:txBody>
      <dsp:txXfrm>
        <a:off x="79293" y="3043374"/>
        <a:ext cx="1738080" cy="1042848"/>
      </dsp:txXfrm>
    </dsp:sp>
    <dsp:sp modelId="{901A2F76-C99B-46B3-97DD-007E40D9E7F5}">
      <dsp:nvSpPr>
        <dsp:cNvPr id="0" name=""/>
        <dsp:cNvSpPr/>
      </dsp:nvSpPr>
      <dsp:spPr>
        <a:xfrm>
          <a:off x="2024544" y="1662827"/>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err="1">
              <a:solidFill>
                <a:schemeClr val="tx1"/>
              </a:solidFill>
              <a:latin typeface="+mj-lt"/>
            </a:rPr>
            <a:t>predstavila</a:t>
          </a:r>
          <a:r>
            <a:rPr lang="en-US" sz="1100" b="1" kern="1200" dirty="0">
              <a:solidFill>
                <a:schemeClr val="tx1"/>
              </a:solidFill>
              <a:latin typeface="+mj-lt"/>
            </a:rPr>
            <a:t> </a:t>
          </a:r>
          <a:r>
            <a:rPr lang="en-US" sz="1100" b="1" kern="1200" dirty="0" err="1">
              <a:solidFill>
                <a:schemeClr val="tx1"/>
              </a:solidFill>
              <a:latin typeface="+mj-lt"/>
            </a:rPr>
            <a:t>dvije</a:t>
          </a:r>
          <a:r>
            <a:rPr lang="en-US" sz="1100" b="1" kern="1200" dirty="0">
              <a:solidFill>
                <a:schemeClr val="tx1"/>
              </a:solidFill>
              <a:latin typeface="+mj-lt"/>
            </a:rPr>
            <a:t> </a:t>
          </a:r>
          <a:r>
            <a:rPr lang="en-US" sz="1100" b="1" kern="1200" dirty="0" err="1">
              <a:solidFill>
                <a:schemeClr val="tx1"/>
              </a:solidFill>
              <a:latin typeface="+mj-lt"/>
            </a:rPr>
            <a:t>tipične</a:t>
          </a:r>
          <a:r>
            <a:rPr lang="en-US" sz="1100" b="1" kern="1200" dirty="0">
              <a:solidFill>
                <a:schemeClr val="tx1"/>
              </a:solidFill>
              <a:latin typeface="+mj-lt"/>
            </a:rPr>
            <a:t> </a:t>
          </a:r>
          <a:r>
            <a:rPr lang="en-US" sz="1100" b="1" kern="1200" dirty="0" err="1">
              <a:solidFill>
                <a:schemeClr val="tx1"/>
              </a:solidFill>
              <a:latin typeface="+mj-lt"/>
            </a:rPr>
            <a:t>žene</a:t>
          </a:r>
          <a:r>
            <a:rPr lang="en-US" sz="1100" b="1" kern="1200" dirty="0">
              <a:solidFill>
                <a:schemeClr val="tx1"/>
              </a:solidFill>
              <a:latin typeface="+mj-lt"/>
            </a:rPr>
            <a:t> </a:t>
          </a:r>
          <a:r>
            <a:rPr lang="en-US" sz="1100" b="1" kern="1200" dirty="0" err="1">
              <a:solidFill>
                <a:schemeClr val="tx1"/>
              </a:solidFill>
              <a:latin typeface="+mj-lt"/>
            </a:rPr>
            <a:t>onoga</a:t>
          </a:r>
          <a:r>
            <a:rPr lang="en-US" sz="1100" b="1" kern="1200" dirty="0">
              <a:solidFill>
                <a:schemeClr val="tx1"/>
              </a:solidFill>
              <a:latin typeface="+mj-lt"/>
            </a:rPr>
            <a:t> </a:t>
          </a:r>
          <a:r>
            <a:rPr lang="en-US" sz="1100" b="1" kern="1200" dirty="0" err="1">
              <a:solidFill>
                <a:schemeClr val="tx1"/>
              </a:solidFill>
              <a:latin typeface="+mj-lt"/>
            </a:rPr>
            <a:t>doba</a:t>
          </a:r>
          <a:r>
            <a:rPr lang="en-US" sz="1100" b="1" kern="1200" dirty="0">
              <a:solidFill>
                <a:schemeClr val="tx1"/>
              </a:solidFill>
              <a:latin typeface="+mj-lt"/>
            </a:rPr>
            <a:t>. </a:t>
          </a:r>
          <a:r>
            <a:rPr lang="en-US" sz="1100" b="1" kern="1200" dirty="0" err="1">
              <a:solidFill>
                <a:schemeClr val="tx1"/>
              </a:solidFill>
              <a:latin typeface="+mj-lt"/>
            </a:rPr>
            <a:t>Postojalo</a:t>
          </a:r>
          <a:r>
            <a:rPr lang="en-US" sz="1100" b="1" kern="1200" dirty="0">
              <a:solidFill>
                <a:schemeClr val="tx1"/>
              </a:solidFill>
              <a:latin typeface="+mj-lt"/>
            </a:rPr>
            <a:t> je </a:t>
          </a:r>
          <a:r>
            <a:rPr lang="en-US" sz="1100" b="1" kern="1200" dirty="0" err="1">
              <a:solidFill>
                <a:schemeClr val="tx1"/>
              </a:solidFill>
              <a:latin typeface="+mj-lt"/>
            </a:rPr>
            <a:t>mnogo</a:t>
          </a:r>
          <a:r>
            <a:rPr lang="en-US" sz="1100" b="1" kern="1200" dirty="0">
              <a:solidFill>
                <a:schemeClr val="tx1"/>
              </a:solidFill>
              <a:latin typeface="+mj-lt"/>
            </a:rPr>
            <a:t> </a:t>
          </a:r>
          <a:r>
            <a:rPr lang="en-US" sz="1100" b="1" kern="1200" dirty="0" err="1">
              <a:solidFill>
                <a:schemeClr val="tx1"/>
              </a:solidFill>
              <a:latin typeface="+mj-lt"/>
            </a:rPr>
            <a:t>filmova</a:t>
          </a:r>
          <a:r>
            <a:rPr lang="en-US" sz="1100" b="1" kern="1200" dirty="0">
              <a:solidFill>
                <a:schemeClr val="tx1"/>
              </a:solidFill>
              <a:latin typeface="+mj-lt"/>
            </a:rPr>
            <a:t>, </a:t>
          </a:r>
          <a:r>
            <a:rPr lang="en-US" sz="1100" b="1" kern="1200" dirty="0" err="1">
              <a:solidFill>
                <a:schemeClr val="tx1"/>
              </a:solidFill>
              <a:latin typeface="+mj-lt"/>
            </a:rPr>
            <a:t>serija</a:t>
          </a:r>
          <a:r>
            <a:rPr lang="en-US" sz="1100" b="1" kern="1200" dirty="0">
              <a:solidFill>
                <a:schemeClr val="tx1"/>
              </a:solidFill>
              <a:latin typeface="+mj-lt"/>
            </a:rPr>
            <a:t> I </a:t>
          </a:r>
          <a:r>
            <a:rPr lang="en-US" sz="1100" b="1" kern="1200" dirty="0" err="1">
              <a:solidFill>
                <a:schemeClr val="tx1"/>
              </a:solidFill>
              <a:latin typeface="+mj-lt"/>
            </a:rPr>
            <a:t>knjiga</a:t>
          </a:r>
          <a:r>
            <a:rPr lang="en-US" sz="1100" b="1" kern="1200" dirty="0">
              <a:solidFill>
                <a:schemeClr val="tx1"/>
              </a:solidFill>
              <a:latin typeface="+mj-lt"/>
            </a:rPr>
            <a:t> o </a:t>
          </a:r>
          <a:r>
            <a:rPr lang="en-US" sz="1100" b="1" kern="1200" dirty="0" err="1">
              <a:solidFill>
                <a:schemeClr val="tx1"/>
              </a:solidFill>
              <a:latin typeface="+mj-lt"/>
            </a:rPr>
            <a:t>ženama</a:t>
          </a:r>
          <a:r>
            <a:rPr lang="en-US" sz="1100" b="1" kern="1200" dirty="0">
              <a:solidFill>
                <a:schemeClr val="tx1"/>
              </a:solidFill>
              <a:latin typeface="+mj-lt"/>
            </a:rPr>
            <a:t>, </a:t>
          </a:r>
          <a:r>
            <a:rPr lang="en-US" sz="1100" b="1" kern="1200" dirty="0" err="1">
              <a:solidFill>
                <a:schemeClr val="tx1"/>
              </a:solidFill>
              <a:latin typeface="+mj-lt"/>
            </a:rPr>
            <a:t>međutim</a:t>
          </a:r>
          <a:r>
            <a:rPr lang="en-US" sz="1100" b="1" kern="1200" dirty="0">
              <a:solidFill>
                <a:schemeClr val="tx1"/>
              </a:solidFill>
              <a:latin typeface="+mj-lt"/>
            </a:rPr>
            <a:t> </a:t>
          </a:r>
          <a:r>
            <a:rPr lang="en-US" sz="1100" b="1" kern="1200" dirty="0" err="1">
              <a:solidFill>
                <a:schemeClr val="tx1"/>
              </a:solidFill>
              <a:latin typeface="+mj-lt"/>
            </a:rPr>
            <a:t>te</a:t>
          </a:r>
          <a:r>
            <a:rPr lang="en-US" sz="1100" b="1" kern="1200" dirty="0">
              <a:solidFill>
                <a:schemeClr val="tx1"/>
              </a:solidFill>
              <a:latin typeface="+mj-lt"/>
            </a:rPr>
            <a:t> </a:t>
          </a:r>
          <a:r>
            <a:rPr lang="en-US" sz="1100" b="1" kern="1200" dirty="0" err="1">
              <a:solidFill>
                <a:schemeClr val="tx1"/>
              </a:solidFill>
              <a:latin typeface="+mj-lt"/>
            </a:rPr>
            <a:t>su</a:t>
          </a:r>
          <a:r>
            <a:rPr lang="en-US" sz="1100" b="1" kern="1200" dirty="0">
              <a:solidFill>
                <a:schemeClr val="tx1"/>
              </a:solidFill>
              <a:latin typeface="+mj-lt"/>
            </a:rPr>
            <a:t> </a:t>
          </a:r>
          <a:r>
            <a:rPr lang="en-US" sz="1100" b="1" kern="1200" dirty="0" err="1">
              <a:solidFill>
                <a:schemeClr val="tx1"/>
              </a:solidFill>
              <a:latin typeface="+mj-lt"/>
            </a:rPr>
            <a:t>žene</a:t>
          </a:r>
          <a:r>
            <a:rPr lang="en-US" sz="1100" b="1" kern="1200" dirty="0">
              <a:solidFill>
                <a:schemeClr val="tx1"/>
              </a:solidFill>
              <a:latin typeface="+mj-lt"/>
            </a:rPr>
            <a:t> bile </a:t>
          </a:r>
          <a:r>
            <a:rPr lang="en-US" sz="1100" b="1" kern="1200" dirty="0" err="1">
              <a:solidFill>
                <a:schemeClr val="tx1"/>
              </a:solidFill>
              <a:latin typeface="+mj-lt"/>
            </a:rPr>
            <a:t>suvremene-neudate</a:t>
          </a:r>
          <a:r>
            <a:rPr lang="en-US" sz="1100" b="1" kern="1200" dirty="0">
              <a:solidFill>
                <a:schemeClr val="tx1"/>
              </a:solidFill>
              <a:latin typeface="+mj-lt"/>
            </a:rPr>
            <a:t> </a:t>
          </a:r>
          <a:r>
            <a:rPr lang="en-US" sz="1100" b="1" kern="1200" dirty="0" err="1">
              <a:solidFill>
                <a:schemeClr val="tx1"/>
              </a:solidFill>
              <a:latin typeface="+mj-lt"/>
            </a:rPr>
            <a:t>ili</a:t>
          </a:r>
          <a:r>
            <a:rPr lang="en-US" sz="1100" b="1" kern="1200" dirty="0">
              <a:solidFill>
                <a:schemeClr val="tx1"/>
              </a:solidFill>
              <a:latin typeface="+mj-lt"/>
            </a:rPr>
            <a:t> </a:t>
          </a:r>
          <a:r>
            <a:rPr lang="en-US" sz="1100" b="1" kern="1200" dirty="0" err="1">
              <a:solidFill>
                <a:schemeClr val="tx1"/>
              </a:solidFill>
              <a:latin typeface="+mj-lt"/>
            </a:rPr>
            <a:t>razveden</a:t>
          </a:r>
          <a:endParaRPr lang="en-US" sz="1100" b="1" kern="1200" dirty="0">
            <a:solidFill>
              <a:schemeClr val="tx1"/>
            </a:solidFill>
            <a:latin typeface="+mj-lt"/>
          </a:endParaRPr>
        </a:p>
      </dsp:txBody>
      <dsp:txXfrm>
        <a:off x="2024544" y="1662827"/>
        <a:ext cx="1738080" cy="1042848"/>
      </dsp:txXfrm>
    </dsp:sp>
    <dsp:sp modelId="{801644A6-3158-4648-BAF9-8648894DE0D5}">
      <dsp:nvSpPr>
        <dsp:cNvPr id="0" name=""/>
        <dsp:cNvSpPr/>
      </dsp:nvSpPr>
      <dsp:spPr>
        <a:xfrm>
          <a:off x="2024544" y="2946448"/>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err="1">
              <a:solidFill>
                <a:schemeClr val="tx1"/>
              </a:solidFill>
              <a:latin typeface="+mj-lt"/>
            </a:rPr>
            <a:t>Takvom</a:t>
          </a:r>
          <a:r>
            <a:rPr lang="en-US" sz="1100" b="1" kern="1200" dirty="0">
              <a:solidFill>
                <a:schemeClr val="tx1"/>
              </a:solidFill>
              <a:latin typeface="+mj-lt"/>
            </a:rPr>
            <a:t> </a:t>
          </a:r>
          <a:r>
            <a:rPr lang="en-US" sz="1100" b="1" kern="1200" dirty="0" err="1">
              <a:solidFill>
                <a:schemeClr val="tx1"/>
              </a:solidFill>
              <a:latin typeface="+mj-lt"/>
            </a:rPr>
            <a:t>temom</a:t>
          </a:r>
          <a:r>
            <a:rPr lang="en-US" sz="1100" b="1" kern="1200" dirty="0">
              <a:solidFill>
                <a:schemeClr val="tx1"/>
              </a:solidFill>
              <a:latin typeface="+mj-lt"/>
            </a:rPr>
            <a:t>, u </a:t>
          </a:r>
          <a:r>
            <a:rPr lang="en-US" sz="1100" b="1" kern="1200" dirty="0" err="1">
              <a:solidFill>
                <a:schemeClr val="tx1"/>
              </a:solidFill>
              <a:latin typeface="+mj-lt"/>
            </a:rPr>
            <a:t>kazalište</a:t>
          </a:r>
          <a:r>
            <a:rPr lang="en-US" sz="1100" b="1" kern="1200" dirty="0">
              <a:solidFill>
                <a:schemeClr val="tx1"/>
              </a:solidFill>
              <a:latin typeface="+mj-lt"/>
            </a:rPr>
            <a:t> je </a:t>
          </a:r>
          <a:r>
            <a:rPr lang="en-US" sz="1100" b="1" kern="1200" dirty="0" err="1">
              <a:solidFill>
                <a:schemeClr val="tx1"/>
              </a:solidFill>
              <a:latin typeface="+mj-lt"/>
            </a:rPr>
            <a:t>privukla</a:t>
          </a:r>
          <a:r>
            <a:rPr lang="en-US" sz="1100" b="1" kern="1200" dirty="0">
              <a:solidFill>
                <a:schemeClr val="tx1"/>
              </a:solidFill>
              <a:latin typeface="+mj-lt"/>
            </a:rPr>
            <a:t> </a:t>
          </a:r>
          <a:r>
            <a:rPr lang="en-US" sz="1100" b="1" kern="1200" dirty="0" err="1">
              <a:solidFill>
                <a:schemeClr val="tx1"/>
              </a:solidFill>
              <a:latin typeface="+mj-lt"/>
            </a:rPr>
            <a:t>ljude</a:t>
          </a:r>
          <a:r>
            <a:rPr lang="en-US" sz="1100" b="1" kern="1200" dirty="0">
              <a:solidFill>
                <a:schemeClr val="tx1"/>
              </a:solidFill>
              <a:latin typeface="+mj-lt"/>
            </a:rPr>
            <a:t> koji </a:t>
          </a:r>
          <a:r>
            <a:rPr lang="en-US" sz="1100" b="1" kern="1200" dirty="0" err="1">
              <a:solidFill>
                <a:schemeClr val="tx1"/>
              </a:solidFill>
              <a:latin typeface="+mj-lt"/>
            </a:rPr>
            <a:t>nikada</a:t>
          </a:r>
          <a:r>
            <a:rPr lang="en-US" sz="1100" b="1" kern="1200" dirty="0">
              <a:solidFill>
                <a:schemeClr val="tx1"/>
              </a:solidFill>
              <a:latin typeface="+mj-lt"/>
            </a:rPr>
            <a:t> </a:t>
          </a:r>
          <a:r>
            <a:rPr lang="en-US" sz="1100" b="1" kern="1200" dirty="0" err="1">
              <a:solidFill>
                <a:schemeClr val="tx1"/>
              </a:solidFill>
              <a:latin typeface="+mj-lt"/>
            </a:rPr>
            <a:t>prije</a:t>
          </a:r>
          <a:r>
            <a:rPr lang="en-US" sz="1100" b="1" kern="1200" dirty="0">
              <a:solidFill>
                <a:schemeClr val="tx1"/>
              </a:solidFill>
              <a:latin typeface="+mj-lt"/>
            </a:rPr>
            <a:t> </a:t>
          </a:r>
          <a:r>
            <a:rPr lang="en-US" sz="1100" b="1" kern="1200" dirty="0" err="1">
              <a:solidFill>
                <a:schemeClr val="tx1"/>
              </a:solidFill>
              <a:latin typeface="+mj-lt"/>
            </a:rPr>
            <a:t>nisu</a:t>
          </a:r>
          <a:r>
            <a:rPr lang="en-US" sz="1100" b="1" kern="1200" dirty="0">
              <a:solidFill>
                <a:schemeClr val="tx1"/>
              </a:solidFill>
              <a:latin typeface="+mj-lt"/>
            </a:rPr>
            <a:t> </a:t>
          </a:r>
          <a:r>
            <a:rPr lang="en-US" sz="1100" b="1" kern="1200" dirty="0" err="1">
              <a:solidFill>
                <a:schemeClr val="tx1"/>
              </a:solidFill>
              <a:latin typeface="+mj-lt"/>
            </a:rPr>
            <a:t>prisustvovali</a:t>
          </a:r>
          <a:r>
            <a:rPr lang="en-US" sz="1100" b="1" kern="1200" dirty="0">
              <a:solidFill>
                <a:schemeClr val="tx1"/>
              </a:solidFill>
              <a:latin typeface="+mj-lt"/>
            </a:rPr>
            <a:t> </a:t>
          </a:r>
          <a:r>
            <a:rPr lang="en-US" sz="1100" b="1" kern="1200" dirty="0" err="1">
              <a:solidFill>
                <a:schemeClr val="tx1"/>
              </a:solidFill>
              <a:latin typeface="+mj-lt"/>
            </a:rPr>
            <a:t>na</a:t>
          </a:r>
          <a:r>
            <a:rPr lang="en-US" sz="1100" b="1" kern="1200" dirty="0">
              <a:solidFill>
                <a:schemeClr val="tx1"/>
              </a:solidFill>
              <a:latin typeface="+mj-lt"/>
            </a:rPr>
            <a:t> </a:t>
          </a:r>
          <a:r>
            <a:rPr lang="en-US" sz="1100" b="1" kern="1200" dirty="0" err="1">
              <a:solidFill>
                <a:schemeClr val="tx1"/>
              </a:solidFill>
              <a:latin typeface="+mj-lt"/>
            </a:rPr>
            <a:t>predstavi</a:t>
          </a:r>
          <a:r>
            <a:rPr lang="en-US" sz="1100" b="1" kern="1200" dirty="0">
              <a:solidFill>
                <a:schemeClr val="tx1"/>
              </a:solidFill>
              <a:latin typeface="+mj-lt"/>
            </a:rPr>
            <a:t>. </a:t>
          </a:r>
        </a:p>
      </dsp:txBody>
      <dsp:txXfrm>
        <a:off x="2024544" y="2946448"/>
        <a:ext cx="1738080" cy="10428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A0CA-2C4C-447C-9D6A-B1CE37722FB1}">
      <dsp:nvSpPr>
        <dsp:cNvPr id="0" name=""/>
        <dsp:cNvSpPr/>
      </dsp:nvSpPr>
      <dsp:spPr>
        <a:xfrm>
          <a:off x="8431" y="1481241"/>
          <a:ext cx="1861397" cy="98214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dirty="0">
              <a:solidFill>
                <a:schemeClr val="tx1"/>
              </a:solidFill>
            </a:rPr>
            <a:t>Naš čovjek na terenu je društveni roman koji obuhvaća većinom ozbiljne teme, ali uz puno humora.</a:t>
          </a:r>
          <a:endParaRPr lang="en-US" sz="1200" b="1" kern="1200" dirty="0">
            <a:solidFill>
              <a:schemeClr val="tx1"/>
            </a:solidFill>
          </a:endParaRPr>
        </a:p>
      </dsp:txBody>
      <dsp:txXfrm>
        <a:off x="8431" y="1481241"/>
        <a:ext cx="1861397" cy="982144"/>
      </dsp:txXfrm>
    </dsp:sp>
    <dsp:sp modelId="{B6367DCC-3B30-4383-885F-D8D961EAAA4A}">
      <dsp:nvSpPr>
        <dsp:cNvPr id="0" name=""/>
        <dsp:cNvSpPr/>
      </dsp:nvSpPr>
      <dsp:spPr>
        <a:xfrm>
          <a:off x="79293" y="2435046"/>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dirty="0">
              <a:solidFill>
                <a:schemeClr val="tx1"/>
              </a:solidFill>
            </a:rPr>
            <a:t>U romanu se uz političke i suvremene teme događa  i ljubavna priča između glavnog lika i njegove djevojke.</a:t>
          </a:r>
          <a:endParaRPr lang="en-US" sz="1200" b="1" kern="1200" dirty="0">
            <a:solidFill>
              <a:schemeClr val="tx1"/>
            </a:solidFill>
          </a:endParaRPr>
        </a:p>
      </dsp:txBody>
      <dsp:txXfrm>
        <a:off x="79293" y="2435046"/>
        <a:ext cx="1738080" cy="1042848"/>
      </dsp:txXfrm>
    </dsp:sp>
    <dsp:sp modelId="{0A1DC8DE-009C-48CB-95C3-7181D073C025}">
      <dsp:nvSpPr>
        <dsp:cNvPr id="0" name=""/>
        <dsp:cNvSpPr/>
      </dsp:nvSpPr>
      <dsp:spPr>
        <a:xfrm>
          <a:off x="83142" y="3421859"/>
          <a:ext cx="1738080" cy="1008434"/>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dirty="0">
              <a:solidFill>
                <a:schemeClr val="tx1"/>
              </a:solidFill>
            </a:rPr>
            <a:t>Ovaj roman je u svijetu jako cijenjen, naime primio je velike nagrade širom svijeta.</a:t>
          </a:r>
          <a:endParaRPr lang="en-US" sz="1200" b="1" kern="1200" dirty="0">
            <a:solidFill>
              <a:schemeClr val="tx1"/>
            </a:solidFill>
          </a:endParaRPr>
        </a:p>
      </dsp:txBody>
      <dsp:txXfrm>
        <a:off x="83142" y="3421859"/>
        <a:ext cx="1738080" cy="1008434"/>
      </dsp:txXfrm>
    </dsp:sp>
    <dsp:sp modelId="{901A2F76-C99B-46B3-97DD-007E40D9E7F5}">
      <dsp:nvSpPr>
        <dsp:cNvPr id="0" name=""/>
        <dsp:cNvSpPr/>
      </dsp:nvSpPr>
      <dsp:spPr>
        <a:xfrm>
          <a:off x="2015332" y="1489502"/>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dirty="0">
              <a:solidFill>
                <a:schemeClr val="tx1"/>
              </a:solidFill>
            </a:rPr>
            <a:t>Roman je   satiričan jer cijelo vrijeme kritizira društvo, a najviše medije i  utjecajne ljude u Hrvatskoj.</a:t>
          </a:r>
          <a:endParaRPr lang="en-US" sz="1200" b="1" kern="1200" dirty="0">
            <a:solidFill>
              <a:schemeClr val="tx1"/>
            </a:solidFill>
          </a:endParaRPr>
        </a:p>
      </dsp:txBody>
      <dsp:txXfrm>
        <a:off x="2015332" y="1489502"/>
        <a:ext cx="1738080" cy="1042848"/>
      </dsp:txXfrm>
    </dsp:sp>
    <dsp:sp modelId="{801644A6-3158-4648-BAF9-8648894DE0D5}">
      <dsp:nvSpPr>
        <dsp:cNvPr id="0" name=""/>
        <dsp:cNvSpPr/>
      </dsp:nvSpPr>
      <dsp:spPr>
        <a:xfrm>
          <a:off x="1980814" y="2951093"/>
          <a:ext cx="1738080" cy="1042848"/>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kern="1200" dirty="0">
              <a:solidFill>
                <a:schemeClr val="tx1"/>
              </a:solidFill>
            </a:rPr>
            <a:t>R</a:t>
          </a:r>
          <a:r>
            <a:rPr lang="hr-HR" sz="1200" b="1" kern="1200" dirty="0">
              <a:solidFill>
                <a:schemeClr val="tx1"/>
              </a:solidFill>
            </a:rPr>
            <a:t>oman kritizira društvo uz ironiju i mnogo vulgarizama koji su sastavni dio razgovornog stila, a cijeli roman je napisan u tom stilu.</a:t>
          </a:r>
          <a:endParaRPr lang="en-US" sz="1200" b="1" kern="1200" dirty="0">
            <a:solidFill>
              <a:schemeClr val="tx1"/>
            </a:solidFill>
          </a:endParaRPr>
        </a:p>
      </dsp:txBody>
      <dsp:txXfrm>
        <a:off x="1980814" y="2951093"/>
        <a:ext cx="1738080" cy="10428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Rezervirano mjesto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A324681-A9BA-461C-91F9-3D5B9F7B9421}" type="datetime1">
              <a:rPr lang="sr-Latn-RS" smtClean="0"/>
              <a:t>16.11.2021.</a:t>
            </a:fld>
            <a:endParaRPr lang="en-US" dirty="0"/>
          </a:p>
        </p:txBody>
      </p:sp>
      <p:sp>
        <p:nvSpPr>
          <p:cNvPr id="4" name="Rezervirano mjesto za podnožj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Rezervirano mjesto za broj slajd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Rezervirano mjesto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4CC69E6-8AE7-475E-9FCE-685620853EBA}" type="datetime1">
              <a:rPr lang="sr-Latn-RS" smtClean="0"/>
              <a:t>16.11.2021.</a:t>
            </a:fld>
            <a:endParaRPr lang="en-US"/>
          </a:p>
        </p:txBody>
      </p:sp>
      <p:sp>
        <p:nvSpPr>
          <p:cNvPr id="4" name="Rezervirano mjesto za sliku na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Rezervirano mjesto za bilješk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r"/>
              <a:t>Kliknite da biste uredili stilove teksta matrice</a:t>
            </a:r>
            <a:endParaRPr lang="en-US"/>
          </a:p>
          <a:p>
            <a:pPr lvl="1" rtl="0"/>
            <a:r>
              <a:rPr lang="hr"/>
              <a:t>Druga razina</a:t>
            </a:r>
          </a:p>
          <a:p>
            <a:pPr lvl="2" rtl="0"/>
            <a:r>
              <a:rPr lang="hr"/>
              <a:t>Treća razina</a:t>
            </a:r>
          </a:p>
          <a:p>
            <a:pPr lvl="3" rtl="0"/>
            <a:r>
              <a:rPr lang="hr"/>
              <a:t>Četvrta razina</a:t>
            </a:r>
          </a:p>
          <a:p>
            <a:pPr lvl="4" rtl="0"/>
            <a:r>
              <a:rPr lang="hr"/>
              <a:t>Peta razina</a:t>
            </a:r>
            <a:endParaRPr lang="en-US"/>
          </a:p>
        </p:txBody>
      </p:sp>
      <p:sp>
        <p:nvSpPr>
          <p:cNvPr id="6" name="Rezervirano mjesto za podnožj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Rezervirano mjesto za broj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r-HR"/>
              <a:t>Kliknite da biste uredili stil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pPr rtl="0"/>
            <a:fld id="{DFDCDA0C-E0B3-4C95-96EA-4A0C23D879C7}" type="datetime1">
              <a:rPr lang="sr-Latn-RS" smtClean="0"/>
              <a:t>16.11.2021.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767989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pPr rtl="0"/>
            <a:fld id="{8A5FE3C9-88F6-4048-B440-425359B83D07}" type="datetime1">
              <a:rPr lang="sr-Latn-RS" smtClean="0"/>
              <a:t>16.11.2021.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968446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pPr rtl="0"/>
            <a:fld id="{8A5FE3C9-88F6-4048-B440-425359B83D07}" type="datetime1">
              <a:rPr lang="sr-Latn-RS" smtClean="0"/>
              <a:t>16.11.2021.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431495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pPr rtl="0"/>
            <a:fld id="{8A5FE3C9-88F6-4048-B440-425359B83D07}" type="datetime1">
              <a:rPr lang="sr-Latn-RS" smtClean="0"/>
              <a:t>16.11.2021.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9189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pPr rtl="0"/>
            <a:fld id="{8A5FE3C9-88F6-4048-B440-425359B83D07}" type="datetime1">
              <a:rPr lang="sr-Latn-RS" smtClean="0"/>
              <a:t>16.11.2021.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69898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pPr rtl="0"/>
            <a:fld id="{8A5FE3C9-88F6-4048-B440-425359B83D07}" type="datetime1">
              <a:rPr lang="sr-Latn-RS" smtClean="0"/>
              <a:t>16.11.2021.</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45585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pPr rtl="0"/>
            <a:fld id="{8A5FE3C9-88F6-4048-B440-425359B83D07}" type="datetime1">
              <a:rPr lang="sr-Latn-RS" smtClean="0"/>
              <a:t>16.11.2021.</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599214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pPr rtl="0"/>
            <a:fld id="{8A5FE3C9-88F6-4048-B440-425359B83D07}" type="datetime1">
              <a:rPr lang="sr-Latn-RS" smtClean="0"/>
              <a:t>16.11.2021.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25921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r-HR"/>
              <a:t>Kliknite da biste uredili stil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pPr rtl="0"/>
            <a:fld id="{8A5FE3C9-88F6-4048-B440-425359B83D07}" type="datetime1">
              <a:rPr lang="sr-Latn-RS" smtClean="0"/>
              <a:t>16.11.2021.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916843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pPr rtl="0"/>
            <a:fld id="{0DA59B55-CF02-4C49-AD8A-D397FF8A11E2}" type="datetime1">
              <a:rPr lang="sr-Latn-RS" smtClean="0"/>
              <a:t>16.11.2021.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883499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pPr rtl="0"/>
            <a:fld id="{8A5FE3C9-88F6-4048-B440-425359B83D07}" type="datetime1">
              <a:rPr lang="sr-Latn-RS" smtClean="0"/>
              <a:t>16.11.2021.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6908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r-HR"/>
              <a:t>Kliknite da biste uredili stil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pPr rtl="0"/>
            <a:fld id="{233F4BB3-EB9D-4EA1-8362-7E06FBD9A1C4}" type="datetime1">
              <a:rPr lang="sr-Latn-RS" smtClean="0"/>
              <a:t>16.11.2021.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54076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pPr rtl="0"/>
            <a:fld id="{8A5FE3C9-88F6-4048-B440-425359B83D07}" type="datetime1">
              <a:rPr lang="sr-Latn-RS" smtClean="0"/>
              <a:t>16.11.2021.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995162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Content Placeholder 3"/>
          <p:cNvSpPr>
            <a:spLocks noGrp="1"/>
          </p:cNvSpPr>
          <p:nvPr>
            <p:ph sz="quarter" idx="13"/>
          </p:nvPr>
        </p:nvSpPr>
        <p:spPr>
          <a:xfrm>
            <a:off x="913774" y="3051012"/>
            <a:ext cx="5106027"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3" name="Content Placeholder 5"/>
          <p:cNvSpPr>
            <a:spLocks noGrp="1"/>
          </p:cNvSpPr>
          <p:nvPr>
            <p:ph sz="quarter" idx="14"/>
          </p:nvPr>
        </p:nvSpPr>
        <p:spPr>
          <a:xfrm>
            <a:off x="6172200" y="3051012"/>
            <a:ext cx="5105401"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pPr rtl="0"/>
            <a:fld id="{8A5FE3C9-88F6-4048-B440-425359B83D07}" type="datetime1">
              <a:rPr lang="sr-Latn-RS" smtClean="0"/>
              <a:t>16.11.2021.</a:t>
            </a:fld>
            <a:endParaRPr lang="en-US" dirty="0"/>
          </a:p>
        </p:txBody>
      </p:sp>
      <p:sp>
        <p:nvSpPr>
          <p:cNvPr id="8" name="Footer Placeholder 7"/>
          <p:cNvSpPr>
            <a:spLocks noGrp="1"/>
          </p:cNvSpPr>
          <p:nvPr>
            <p:ph type="ftr" sz="quarter" idx="11"/>
          </p:nvPr>
        </p:nvSpPr>
        <p:spPr/>
        <p:txBody>
          <a:bodyPr/>
          <a:lstStyle/>
          <a:p>
            <a:pPr rtl="0"/>
            <a:endParaRPr lang="en-US" dirty="0"/>
          </a:p>
        </p:txBody>
      </p:sp>
      <p:sp>
        <p:nvSpPr>
          <p:cNvPr id="9" name="Slide Number Placeholder 8"/>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207778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pPr rtl="0"/>
            <a:fld id="{BE72A698-15A0-42F0-94BD-6DD450F2B912}" type="datetime1">
              <a:rPr lang="sr-Latn-RS" smtClean="0"/>
              <a:t>16.11.2021.</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053294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rtl="0"/>
            <a:fld id="{C61AC0BB-F5C9-48F6-963D-A862C86D0349}" type="datetime1">
              <a:rPr lang="sr-Latn-RS" smtClean="0"/>
              <a:t>16.11.2021.</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13735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r-HR"/>
              <a:t>Kliknite da biste uredili stil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pPr rtl="0"/>
            <a:fld id="{8A5FE3C9-88F6-4048-B440-425359B83D07}" type="datetime1">
              <a:rPr lang="sr-Latn-RS" smtClean="0"/>
              <a:t>16.11.2021.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268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pPr rtl="0"/>
            <a:fld id="{FB233090-2BAD-40A9-BE7E-C43344694F1D}" type="datetime1">
              <a:rPr lang="sr-Latn-RS" smtClean="0"/>
              <a:t>16.11.2021.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931180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fld id="{8A5FE3C9-88F6-4048-B440-425359B83D07}" type="datetime1">
              <a:rPr lang="sr-Latn-RS" smtClean="0"/>
              <a:t>16.11.2021.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76278674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g"/><Relationship Id="rId2" Type="http://schemas.openxmlformats.org/officeDocument/2006/relationships/image" Target="../media/image4.jpe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jpeg"/><Relationship Id="rId14" Type="http://schemas.openxmlformats.org/officeDocument/2006/relationships/image" Target="../media/image16.jpe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Layout" Target="../diagrams/layout7.xml"/><Relationship Id="rId7" Type="http://schemas.openxmlformats.org/officeDocument/2006/relationships/image" Target="../media/image26.jp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8.xml"/><Relationship Id="rId7" Type="http://schemas.openxmlformats.org/officeDocument/2006/relationships/image" Target="../media/image27.jpe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jpg"/><Relationship Id="rId7" Type="http://schemas.openxmlformats.org/officeDocument/2006/relationships/diagramColors" Target="../diagrams/colors10.xml"/><Relationship Id="rId2" Type="http://schemas.openxmlformats.org/officeDocument/2006/relationships/image" Target="../media/image30.jpg"/><Relationship Id="rId1" Type="http://schemas.openxmlformats.org/officeDocument/2006/relationships/slideLayout" Target="../slideLayouts/slideLayout1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11.xml"/><Relationship Id="rId7" Type="http://schemas.openxmlformats.org/officeDocument/2006/relationships/image" Target="../media/image31.jpeg"/><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jpeg"/><Relationship Id="rId7" Type="http://schemas.openxmlformats.org/officeDocument/2006/relationships/diagramColors" Target="../diagrams/colors12.xml"/><Relationship Id="rId2" Type="http://schemas.openxmlformats.org/officeDocument/2006/relationships/image" Target="../media/image33.jpeg"/><Relationship Id="rId1" Type="http://schemas.openxmlformats.org/officeDocument/2006/relationships/slideLayout" Target="../slideLayouts/slideLayout1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3.xml"/><Relationship Id="rId7" Type="http://schemas.openxmlformats.org/officeDocument/2006/relationships/image" Target="../media/image34.jpeg"/><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4.xml"/><Relationship Id="rId7" Type="http://schemas.openxmlformats.org/officeDocument/2006/relationships/image" Target="../media/image35.jfif"/><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5.xml"/><Relationship Id="rId7" Type="http://schemas.openxmlformats.org/officeDocument/2006/relationships/image" Target="../media/image36.jpeg"/><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Layout" Target="../diagrams/layout16.xml"/><Relationship Id="rId7" Type="http://schemas.openxmlformats.org/officeDocument/2006/relationships/image" Target="../media/image17.jpeg"/><Relationship Id="rId2" Type="http://schemas.openxmlformats.org/officeDocument/2006/relationships/diagramData" Target="../diagrams/data16.xml"/><Relationship Id="rId1" Type="http://schemas.openxmlformats.org/officeDocument/2006/relationships/slideLayout" Target="../slideLayouts/slideLayout1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Layout" Target="../diagrams/layout17.xml"/><Relationship Id="rId7" Type="http://schemas.openxmlformats.org/officeDocument/2006/relationships/image" Target="../media/image18.jpeg"/><Relationship Id="rId2" Type="http://schemas.openxmlformats.org/officeDocument/2006/relationships/diagramData" Target="../diagrams/data17.xml"/><Relationship Id="rId1" Type="http://schemas.openxmlformats.org/officeDocument/2006/relationships/slideLayout" Target="../slideLayouts/slideLayout1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Layout" Target="../diagrams/layout18.xml"/><Relationship Id="rId7" Type="http://schemas.openxmlformats.org/officeDocument/2006/relationships/image" Target="../media/image39.jpg"/><Relationship Id="rId2" Type="http://schemas.openxmlformats.org/officeDocument/2006/relationships/diagramData" Target="../diagrams/data18.xml"/><Relationship Id="rId1" Type="http://schemas.openxmlformats.org/officeDocument/2006/relationships/slideLayout" Target="../slideLayouts/slideLayout1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Layout" Target="../diagrams/layout19.xml"/><Relationship Id="rId7" Type="http://schemas.openxmlformats.org/officeDocument/2006/relationships/image" Target="../media/image20.jpeg"/><Relationship Id="rId2" Type="http://schemas.openxmlformats.org/officeDocument/2006/relationships/diagramData" Target="../diagrams/data19.xml"/><Relationship Id="rId1" Type="http://schemas.openxmlformats.org/officeDocument/2006/relationships/slideLayout" Target="../slideLayouts/slideLayout1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22.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g"/><Relationship Id="rId7" Type="http://schemas.openxmlformats.org/officeDocument/2006/relationships/diagramColors" Target="../diagrams/colors3.xml"/><Relationship Id="rId2" Type="http://schemas.openxmlformats.org/officeDocument/2006/relationships/image" Target="../media/image24.jpeg"/><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4.xml"/><Relationship Id="rId7" Type="http://schemas.openxmlformats.org/officeDocument/2006/relationships/image" Target="../media/image25.jpe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jpe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44B935F6-5B33-4D1D-B6EB-C6028BC2C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859" y="43279"/>
            <a:ext cx="1117021" cy="159574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5">
            <a:extLst>
              <a:ext uri="{FF2B5EF4-FFF2-40B4-BE49-F238E27FC236}">
                <a16:creationId xmlns:a16="http://schemas.microsoft.com/office/drawing/2014/main" id="{22187FB5-00EE-43AA-9335-46BF5750A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933" y="0"/>
            <a:ext cx="1059845" cy="1566437"/>
          </a:xfrm>
          <a:prstGeom prst="rect">
            <a:avLst/>
          </a:prstGeom>
        </p:spPr>
      </p:pic>
      <p:pic>
        <p:nvPicPr>
          <p:cNvPr id="9" name="Picture 3">
            <a:extLst>
              <a:ext uri="{FF2B5EF4-FFF2-40B4-BE49-F238E27FC236}">
                <a16:creationId xmlns:a16="http://schemas.microsoft.com/office/drawing/2014/main" id="{81ED47BA-93E9-48E8-9B98-F25934714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4187" y="56949"/>
            <a:ext cx="1117021" cy="1509488"/>
          </a:xfrm>
          <a:prstGeom prst="rect">
            <a:avLst/>
          </a:prstGeom>
          <a:ln w="38100" cap="sq">
            <a:solidFill>
              <a:srgbClr val="000000"/>
            </a:solidFill>
            <a:prstDash val="solid"/>
            <a:miter lim="800000"/>
          </a:ln>
          <a:effectLst/>
        </p:spPr>
      </p:pic>
      <p:pic>
        <p:nvPicPr>
          <p:cNvPr id="1028" name="Picture 4">
            <a:extLst>
              <a:ext uri="{FF2B5EF4-FFF2-40B4-BE49-F238E27FC236}">
                <a16:creationId xmlns:a16="http://schemas.microsoft.com/office/drawing/2014/main" id="{3D4108E2-3BFA-4D9A-8698-9B47AB42E1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7"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D3EAC39F-3A18-462D-B89D-A1C6C54A558D}"/>
              </a:ext>
            </a:extLst>
          </p:cNvPr>
          <p:cNvSpPr txBox="1"/>
          <p:nvPr/>
        </p:nvSpPr>
        <p:spPr>
          <a:xfrm>
            <a:off x="5120468" y="1703615"/>
            <a:ext cx="5394037" cy="1323439"/>
          </a:xfrm>
          <a:prstGeom prst="rect">
            <a:avLst/>
          </a:prstGeom>
          <a:noFill/>
        </p:spPr>
        <p:txBody>
          <a:bodyPr wrap="square" rtlCol="0">
            <a:spAutoFit/>
          </a:bodyPr>
          <a:lstStyle/>
          <a:p>
            <a:pPr algn="ctr"/>
            <a:r>
              <a:rPr lang="hr-HR" sz="4000" dirty="0">
                <a:solidFill>
                  <a:srgbClr val="CC9900"/>
                </a:solidFill>
              </a:rPr>
              <a:t>Smijeh je lijek</a:t>
            </a:r>
          </a:p>
          <a:p>
            <a:pPr algn="ctr"/>
            <a:r>
              <a:rPr lang="hr-HR" sz="4000" dirty="0">
                <a:solidFill>
                  <a:srgbClr val="CC9900"/>
                </a:solidFill>
              </a:rPr>
              <a:t>Sasvim neozbiljne knjige</a:t>
            </a:r>
          </a:p>
        </p:txBody>
      </p:sp>
      <p:pic>
        <p:nvPicPr>
          <p:cNvPr id="10" name="Picture 4">
            <a:extLst>
              <a:ext uri="{FF2B5EF4-FFF2-40B4-BE49-F238E27FC236}">
                <a16:creationId xmlns:a16="http://schemas.microsoft.com/office/drawing/2014/main" id="{6483E5FA-E794-4355-970B-8CCAD92F9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034" y="30516"/>
            <a:ext cx="1187748" cy="1609207"/>
          </a:xfrm>
          <a:prstGeom prst="rect">
            <a:avLst/>
          </a:prstGeom>
        </p:spPr>
      </p:pic>
      <p:pic>
        <p:nvPicPr>
          <p:cNvPr id="11" name="Picture 4" descr="A picture containing text, book, businesscard&#10;&#10;Description automatically generated">
            <a:extLst>
              <a:ext uri="{FF2B5EF4-FFF2-40B4-BE49-F238E27FC236}">
                <a16:creationId xmlns:a16="http://schemas.microsoft.com/office/drawing/2014/main" id="{16D08605-15C1-4F2E-BC06-5D3B23C6D38C}"/>
              </a:ext>
            </a:extLst>
          </p:cNvPr>
          <p:cNvPicPr>
            <a:picLocks noChangeAspect="1"/>
          </p:cNvPicPr>
          <p:nvPr/>
        </p:nvPicPr>
        <p:blipFill>
          <a:blip r:embed="rId7"/>
          <a:stretch>
            <a:fillRect/>
          </a:stretch>
        </p:blipFill>
        <p:spPr>
          <a:xfrm>
            <a:off x="8960884" y="30517"/>
            <a:ext cx="1205631" cy="1608506"/>
          </a:xfrm>
          <a:prstGeom prst="rect">
            <a:avLst/>
          </a:prstGeom>
        </p:spPr>
      </p:pic>
      <p:pic>
        <p:nvPicPr>
          <p:cNvPr id="12" name="Slika 11">
            <a:extLst>
              <a:ext uri="{FF2B5EF4-FFF2-40B4-BE49-F238E27FC236}">
                <a16:creationId xmlns:a16="http://schemas.microsoft.com/office/drawing/2014/main" id="{E7C85A3E-6407-43B1-B563-28E6FA6453A0}"/>
              </a:ext>
            </a:extLst>
          </p:cNvPr>
          <p:cNvPicPr>
            <a:picLocks noChangeAspect="1"/>
          </p:cNvPicPr>
          <p:nvPr/>
        </p:nvPicPr>
        <p:blipFill>
          <a:blip r:embed="rId8"/>
          <a:stretch>
            <a:fillRect/>
          </a:stretch>
        </p:blipFill>
        <p:spPr>
          <a:xfrm>
            <a:off x="10360226" y="30517"/>
            <a:ext cx="1133937" cy="1495302"/>
          </a:xfrm>
          <a:prstGeom prst="rect">
            <a:avLst/>
          </a:prstGeom>
        </p:spPr>
      </p:pic>
      <p:pic>
        <p:nvPicPr>
          <p:cNvPr id="13" name="Slika 5" descr="Slika na kojoj se prikazuje tekst, osoba&#10;&#10;Opis je automatski generiran">
            <a:extLst>
              <a:ext uri="{FF2B5EF4-FFF2-40B4-BE49-F238E27FC236}">
                <a16:creationId xmlns:a16="http://schemas.microsoft.com/office/drawing/2014/main" id="{6223BA53-DE78-479C-9C0E-DCB8224A394B}"/>
              </a:ext>
            </a:extLst>
          </p:cNvPr>
          <p:cNvPicPr>
            <a:picLocks noChangeAspect="1"/>
          </p:cNvPicPr>
          <p:nvPr/>
        </p:nvPicPr>
        <p:blipFill rotWithShape="1">
          <a:blip r:embed="rId9"/>
          <a:srcRect l="1835" r="1835"/>
          <a:stretch/>
        </p:blipFill>
        <p:spPr>
          <a:xfrm>
            <a:off x="3985662" y="1684050"/>
            <a:ext cx="1081376" cy="1704513"/>
          </a:xfrm>
          <a:prstGeom prst="rect">
            <a:avLst/>
          </a:prstGeom>
        </p:spPr>
      </p:pic>
      <p:pic>
        <p:nvPicPr>
          <p:cNvPr id="14" name="Picture 2" descr="Bratovština Labuda Lumbrelaša - Robert Tomović - 15 kn">
            <a:extLst>
              <a:ext uri="{FF2B5EF4-FFF2-40B4-BE49-F238E27FC236}">
                <a16:creationId xmlns:a16="http://schemas.microsoft.com/office/drawing/2014/main" id="{4505DE8F-4842-441F-BF56-4871E877DF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3486" y="5300737"/>
            <a:ext cx="914025" cy="1537464"/>
          </a:xfrm>
          <a:prstGeom prst="rect">
            <a:avLst/>
          </a:prstGeom>
          <a:noFill/>
          <a:extLst>
            <a:ext uri="{909E8E84-426E-40DD-AFC4-6F175D3DCCD1}">
              <a14:hiddenFill xmlns:a14="http://schemas.microsoft.com/office/drawing/2010/main">
                <a:solidFill>
                  <a:srgbClr val="FFFFFF"/>
                </a:solidFill>
              </a14:hiddenFill>
            </a:ext>
          </a:extLst>
        </p:spPr>
      </p:pic>
      <p:pic>
        <p:nvPicPr>
          <p:cNvPr id="15" name="Slika 14" descr="Slika na kojoj se prikazuje tekst, znak&#10;&#10;Opis je automatski generiran">
            <a:extLst>
              <a:ext uri="{FF2B5EF4-FFF2-40B4-BE49-F238E27FC236}">
                <a16:creationId xmlns:a16="http://schemas.microsoft.com/office/drawing/2014/main" id="{A81F0854-0808-4628-A37A-1719BF75A617}"/>
              </a:ext>
            </a:extLst>
          </p:cNvPr>
          <p:cNvPicPr>
            <a:picLocks noChangeAspect="1"/>
          </p:cNvPicPr>
          <p:nvPr/>
        </p:nvPicPr>
        <p:blipFill rotWithShape="1">
          <a:blip r:embed="rId11">
            <a:extLst>
              <a:ext uri="{28A0092B-C50C-407E-A947-70E740481C1C}">
                <a14:useLocalDpi xmlns:a14="http://schemas.microsoft.com/office/drawing/2010/main" val="0"/>
              </a:ext>
            </a:extLst>
          </a:blip>
          <a:srcRect t="613" r="1" b="3999"/>
          <a:stretch/>
        </p:blipFill>
        <p:spPr>
          <a:xfrm>
            <a:off x="5011698" y="5255713"/>
            <a:ext cx="1070045" cy="1582488"/>
          </a:xfrm>
          <a:prstGeom prst="rect">
            <a:avLst/>
          </a:prstGeom>
        </p:spPr>
      </p:pic>
      <p:pic>
        <p:nvPicPr>
          <p:cNvPr id="16" name="Content Placeholder 3" descr="preuzmi (10).jpg">
            <a:extLst>
              <a:ext uri="{FF2B5EF4-FFF2-40B4-BE49-F238E27FC236}">
                <a16:creationId xmlns:a16="http://schemas.microsoft.com/office/drawing/2014/main" id="{52623FBE-EA8A-493D-8C8B-B45C124338C9}"/>
              </a:ext>
            </a:extLst>
          </p:cNvPr>
          <p:cNvPicPr>
            <a:picLocks noChangeAspect="1"/>
          </p:cNvPicPr>
          <p:nvPr/>
        </p:nvPicPr>
        <p:blipFill>
          <a:blip r:embed="rId12"/>
          <a:stretch>
            <a:fillRect/>
          </a:stretch>
        </p:blipFill>
        <p:spPr>
          <a:xfrm>
            <a:off x="6326913" y="5255713"/>
            <a:ext cx="1012646" cy="1602287"/>
          </a:xfrm>
          <a:prstGeom prst="rect">
            <a:avLst/>
          </a:prstGeom>
        </p:spPr>
      </p:pic>
      <p:pic>
        <p:nvPicPr>
          <p:cNvPr id="17" name="Picture 6" descr="DNEVNIK OČAJNIKA - Robert Marić - NOVA KNJIGA RAST | superknjizara.hr">
            <a:extLst>
              <a:ext uri="{FF2B5EF4-FFF2-40B4-BE49-F238E27FC236}">
                <a16:creationId xmlns:a16="http://schemas.microsoft.com/office/drawing/2014/main" id="{E4F83D17-FD78-45A8-B407-E0A18EF328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8078" y="5232623"/>
            <a:ext cx="1012646" cy="16154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nevnik jednog penzionera | Knjižara i antikvarijat Brala | Zagreb">
            <a:extLst>
              <a:ext uri="{FF2B5EF4-FFF2-40B4-BE49-F238E27FC236}">
                <a16:creationId xmlns:a16="http://schemas.microsoft.com/office/drawing/2014/main" id="{0FD3A7D6-8209-407D-B11C-B3811280389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20956" y="5258190"/>
            <a:ext cx="1105207" cy="15898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rv sumnje dostupno u online trgovini - Ezop antikvarijat">
            <a:extLst>
              <a:ext uri="{FF2B5EF4-FFF2-40B4-BE49-F238E27FC236}">
                <a16:creationId xmlns:a16="http://schemas.microsoft.com/office/drawing/2014/main" id="{233C1B70-CBAF-4797-9096-6D70FCF855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34181" y="5249150"/>
            <a:ext cx="1108732" cy="16154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arkroom - Rujana Jeger - 40 kn">
            <a:extLst>
              <a:ext uri="{FF2B5EF4-FFF2-40B4-BE49-F238E27FC236}">
                <a16:creationId xmlns:a16="http://schemas.microsoft.com/office/drawing/2014/main" id="{33B6FB3D-A3C6-40F5-B4E6-698C9ACE1AA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990399" y="1615407"/>
            <a:ext cx="1081377" cy="1773458"/>
          </a:xfrm>
          <a:prstGeom prst="rect">
            <a:avLst/>
          </a:prstGeom>
          <a:noFill/>
          <a:extLst>
            <a:ext uri="{909E8E84-426E-40DD-AFC4-6F175D3DCCD1}">
              <a14:hiddenFill xmlns:a14="http://schemas.microsoft.com/office/drawing/2010/main">
                <a:solidFill>
                  <a:srgbClr val="FFFFFF"/>
                </a:solidFill>
              </a14:hiddenFill>
            </a:ext>
          </a:extLst>
        </p:spPr>
      </p:pic>
      <p:pic>
        <p:nvPicPr>
          <p:cNvPr id="21" name="Slika 20" descr="Slika na kojoj se prikazuje tekst, na zatvorenom, pod, drvena&#10;&#10;Opis je automatski generiran">
            <a:extLst>
              <a:ext uri="{FF2B5EF4-FFF2-40B4-BE49-F238E27FC236}">
                <a16:creationId xmlns:a16="http://schemas.microsoft.com/office/drawing/2014/main" id="{D0F32CDA-5F7B-452C-9769-BEAB42FAD77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990399" y="3498931"/>
            <a:ext cx="1081378" cy="1703723"/>
          </a:xfrm>
          <a:prstGeom prst="rect">
            <a:avLst/>
          </a:prstGeom>
        </p:spPr>
      </p:pic>
      <p:pic>
        <p:nvPicPr>
          <p:cNvPr id="22" name="Picture 2" descr="Hod po rubu by Rujana Jeger">
            <a:extLst>
              <a:ext uri="{FF2B5EF4-FFF2-40B4-BE49-F238E27FC236}">
                <a16:creationId xmlns:a16="http://schemas.microsoft.com/office/drawing/2014/main" id="{E5A5D000-6D85-40C3-9026-6FB6472DFC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30775" y="3464512"/>
            <a:ext cx="1144923" cy="1689535"/>
          </a:xfrm>
          <a:prstGeom prst="rect">
            <a:avLst/>
          </a:prstGeom>
          <a:noFill/>
          <a:extLst>
            <a:ext uri="{909E8E84-426E-40DD-AFC4-6F175D3DCCD1}">
              <a14:hiddenFill xmlns:a14="http://schemas.microsoft.com/office/drawing/2010/main">
                <a:solidFill>
                  <a:srgbClr val="FFFFFF"/>
                </a:solidFill>
              </a14:hiddenFill>
            </a:ext>
          </a:extLst>
        </p:spPr>
      </p:pic>
      <p:sp>
        <p:nvSpPr>
          <p:cNvPr id="23" name="TekstniOkvir 22">
            <a:extLst>
              <a:ext uri="{FF2B5EF4-FFF2-40B4-BE49-F238E27FC236}">
                <a16:creationId xmlns:a16="http://schemas.microsoft.com/office/drawing/2014/main" id="{35AFE283-EAC1-4A43-A508-C1E14A239366}"/>
              </a:ext>
            </a:extLst>
          </p:cNvPr>
          <p:cNvSpPr txBox="1"/>
          <p:nvPr/>
        </p:nvSpPr>
        <p:spPr>
          <a:xfrm>
            <a:off x="5120467" y="3115834"/>
            <a:ext cx="5861272" cy="1938992"/>
          </a:xfrm>
          <a:prstGeom prst="rect">
            <a:avLst/>
          </a:prstGeom>
          <a:noFill/>
        </p:spPr>
        <p:txBody>
          <a:bodyPr wrap="square" rtlCol="0">
            <a:spAutoFit/>
          </a:bodyPr>
          <a:lstStyle/>
          <a:p>
            <a:r>
              <a:rPr lang="hr-HR" sz="2400" dirty="0">
                <a:solidFill>
                  <a:srgbClr val="CC9900"/>
                </a:solidFill>
              </a:rPr>
              <a:t>Smiješno u djelima suvremenih hrvatskih pisaca</a:t>
            </a:r>
          </a:p>
          <a:p>
            <a:endParaRPr lang="hr-HR" sz="2400" dirty="0">
              <a:solidFill>
                <a:srgbClr val="CC9900"/>
              </a:solidFill>
            </a:endParaRPr>
          </a:p>
          <a:p>
            <a:endParaRPr lang="hr-HR" sz="2400" dirty="0">
              <a:solidFill>
                <a:srgbClr val="CC9900"/>
              </a:solidFill>
            </a:endParaRPr>
          </a:p>
          <a:p>
            <a:r>
              <a:rPr lang="hr-HR" sz="2400" dirty="0">
                <a:solidFill>
                  <a:srgbClr val="CC9900"/>
                </a:solidFill>
              </a:rPr>
              <a:t>čitali, promišljali, stvarali: 2. razred gimnazije</a:t>
            </a:r>
          </a:p>
          <a:p>
            <a:r>
              <a:rPr lang="hr-HR" sz="2400" dirty="0">
                <a:solidFill>
                  <a:srgbClr val="CC9900"/>
                </a:solidFill>
              </a:rPr>
              <a:t>voditeljica: Maja Šestanović, prof.</a:t>
            </a:r>
          </a:p>
        </p:txBody>
      </p:sp>
    </p:spTree>
    <p:extLst>
      <p:ext uri="{BB962C8B-B14F-4D97-AF65-F5344CB8AC3E}">
        <p14:creationId xmlns:p14="http://schemas.microsoft.com/office/powerpoint/2010/main" val="4043737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69024" y="196224"/>
            <a:ext cx="6022921" cy="2862322"/>
          </a:xfrm>
          <a:prstGeom prst="rect">
            <a:avLst/>
          </a:prstGeom>
          <a:solidFill>
            <a:schemeClr val="bg1">
              <a:lumMod val="75000"/>
            </a:schemeClr>
          </a:solidFill>
        </p:spPr>
        <p:txBody>
          <a:bodyPr wrap="square" rtlCol="0">
            <a:spAutoFit/>
          </a:bodyPr>
          <a:lstStyle/>
          <a:p>
            <a:r>
              <a:rPr lang="hr-HR" b="1" dirty="0" err="1">
                <a:solidFill>
                  <a:schemeClr val="bg1"/>
                </a:solidFill>
              </a:rPr>
              <a:t>Đermano</a:t>
            </a:r>
            <a:r>
              <a:rPr lang="hr-HR" b="1" dirty="0">
                <a:solidFill>
                  <a:schemeClr val="bg1"/>
                </a:solidFill>
              </a:rPr>
              <a:t> </a:t>
            </a:r>
            <a:r>
              <a:rPr lang="hr-HR" b="1" dirty="0" err="1">
                <a:solidFill>
                  <a:schemeClr val="bg1"/>
                </a:solidFill>
              </a:rPr>
              <a:t>Senjanović</a:t>
            </a:r>
            <a:r>
              <a:rPr lang="hr-HR" b="1" dirty="0">
                <a:solidFill>
                  <a:schemeClr val="bg1"/>
                </a:solidFill>
              </a:rPr>
              <a:t>, United Split &amp; America</a:t>
            </a:r>
          </a:p>
          <a:p>
            <a:r>
              <a:rPr lang="hr-HR" sz="1800" dirty="0" err="1">
                <a:solidFill>
                  <a:schemeClr val="bg1"/>
                </a:solidFill>
              </a:rPr>
              <a:t>Đermano</a:t>
            </a:r>
            <a:r>
              <a:rPr lang="hr-HR" sz="1800" dirty="0">
                <a:solidFill>
                  <a:schemeClr val="bg1"/>
                </a:solidFill>
              </a:rPr>
              <a:t> </a:t>
            </a:r>
            <a:r>
              <a:rPr lang="hr-HR" sz="1800" dirty="0" err="1">
                <a:solidFill>
                  <a:schemeClr val="bg1"/>
                </a:solidFill>
              </a:rPr>
              <a:t>Ćićo</a:t>
            </a:r>
            <a:r>
              <a:rPr lang="hr-HR" sz="1800" dirty="0">
                <a:solidFill>
                  <a:schemeClr val="bg1"/>
                </a:solidFill>
              </a:rPr>
              <a:t> </a:t>
            </a:r>
            <a:r>
              <a:rPr lang="hr-HR" sz="1800" dirty="0" err="1">
                <a:solidFill>
                  <a:schemeClr val="bg1"/>
                </a:solidFill>
              </a:rPr>
              <a:t>Senjanović</a:t>
            </a:r>
            <a:r>
              <a:rPr lang="hr-HR" sz="1800" dirty="0">
                <a:solidFill>
                  <a:schemeClr val="bg1"/>
                </a:solidFill>
              </a:rPr>
              <a:t>  bio je hrvatski novinar, humorist i jedan od osnivača lista Feral Tribune u kojem piše kolumne.</a:t>
            </a:r>
          </a:p>
          <a:p>
            <a:r>
              <a:rPr lang="hr-HR" sz="1800" dirty="0">
                <a:solidFill>
                  <a:schemeClr val="bg1"/>
                </a:solidFill>
              </a:rPr>
              <a:t>Rodio se u Splitu gdje je završio osnovno i srednje obrazovanje, a diplomirao je na ekonomskom fakultetu u Zagrebu.</a:t>
            </a:r>
          </a:p>
          <a:p>
            <a:r>
              <a:rPr lang="hr-HR" sz="1800" dirty="0">
                <a:solidFill>
                  <a:schemeClr val="bg1"/>
                </a:solidFill>
              </a:rPr>
              <a:t>Najveći dio novinarske karijere odradio je u Slobodnoj Dalmaciji gdje je uređivao i humoristični podlistak Pomet</a:t>
            </a:r>
          </a:p>
          <a:p>
            <a:r>
              <a:rPr lang="hr-HR" sz="1800" dirty="0">
                <a:solidFill>
                  <a:schemeClr val="bg1"/>
                </a:solidFill>
              </a:rPr>
              <a:t>Objavio je knjigu Dorin dnevnik, </a:t>
            </a:r>
            <a:r>
              <a:rPr lang="hr-HR" sz="1800" dirty="0" err="1">
                <a:solidFill>
                  <a:schemeClr val="bg1"/>
                </a:solidFill>
              </a:rPr>
              <a:t>Durieux</a:t>
            </a:r>
            <a:r>
              <a:rPr lang="hr-HR" sz="1800" dirty="0">
                <a:solidFill>
                  <a:schemeClr val="bg1"/>
                </a:solidFill>
              </a:rPr>
              <a:t> 1997.</a:t>
            </a:r>
          </a:p>
          <a:p>
            <a:r>
              <a:rPr lang="hr-HR" sz="1800" dirty="0">
                <a:solidFill>
                  <a:schemeClr val="bg1"/>
                </a:solidFill>
              </a:rPr>
              <a:t>Preminuo je 18. travnja 2013. godine u Splitu</a:t>
            </a:r>
          </a:p>
          <a:p>
            <a:endParaRPr lang="hr-HR" b="1" dirty="0"/>
          </a:p>
        </p:txBody>
      </p:sp>
      <p:sp>
        <p:nvSpPr>
          <p:cNvPr id="9" name="TekstniOkvir 8">
            <a:extLst>
              <a:ext uri="{FF2B5EF4-FFF2-40B4-BE49-F238E27FC236}">
                <a16:creationId xmlns:a16="http://schemas.microsoft.com/office/drawing/2014/main" id="{E8E9B41A-D62D-4950-AF52-09E68C37E84E}"/>
              </a:ext>
            </a:extLst>
          </p:cNvPr>
          <p:cNvSpPr txBox="1"/>
          <p:nvPr/>
        </p:nvSpPr>
        <p:spPr>
          <a:xfrm>
            <a:off x="191554" y="3245456"/>
            <a:ext cx="7335982" cy="2862322"/>
          </a:xfrm>
          <a:prstGeom prst="rect">
            <a:avLst/>
          </a:prstGeom>
          <a:noFill/>
        </p:spPr>
        <p:txBody>
          <a:bodyPr wrap="square" rtlCol="0">
            <a:spAutoFit/>
          </a:bodyPr>
          <a:lstStyle/>
          <a:p>
            <a:r>
              <a:rPr lang="hr-HR" sz="1800" dirty="0"/>
              <a:t>Knjiga US&amp;A mi se jako svidjela jer je duhovita, brzo se čita i lako je prohodna, stoga je preporučljivo svima. Mali problem  stvarale  su mi riječi koje su pisane splitskim dijalektom pa ih nisam baš najbolje razumjela. Prema riječima iz knjige može se zaključiti da je Miljenko Smoje bio dosta prost, ali na duhovit način. Smoje već na početku knjige Hrvatsku uspoređuje s lijepom curom koju glupi i primitivni roditelji drže zatvorenu u kući i ne daju joj izaći na ples. To je jedna od usporedbi koje se nalaze u ovoj knjizi među raznim šalama i smiješnim izrazima. Vama savjetujem da pročitate ovo djelo zbog njegove duhovitosti i originalnosti, a ostatak otkrijete sami.</a:t>
            </a:r>
          </a:p>
          <a:p>
            <a:endParaRPr lang="hr-HR" dirty="0"/>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1395321890"/>
              </p:ext>
            </p:extLst>
          </p:nvPr>
        </p:nvGraphicFramePr>
        <p:xfrm>
          <a:off x="8149716" y="1953491"/>
          <a:ext cx="3774750" cy="443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9934113" y="6383787"/>
            <a:ext cx="2066333" cy="369332"/>
          </a:xfrm>
          <a:prstGeom prst="rect">
            <a:avLst/>
          </a:prstGeom>
          <a:noFill/>
        </p:spPr>
        <p:txBody>
          <a:bodyPr wrap="square" rtlCol="0">
            <a:spAutoFit/>
          </a:bodyPr>
          <a:lstStyle/>
          <a:p>
            <a:r>
              <a:rPr lang="hr-HR" b="1" dirty="0"/>
              <a:t>Lucija </a:t>
            </a:r>
            <a:r>
              <a:rPr lang="hr-HR" b="1" dirty="0" err="1"/>
              <a:t>Skokandić</a:t>
            </a:r>
            <a:endParaRPr lang="hr-HR" b="1" dirty="0"/>
          </a:p>
        </p:txBody>
      </p:sp>
      <p:pic>
        <p:nvPicPr>
          <p:cNvPr id="10" name="Slika 9" descr="Slika na kojoj se prikazuje zid, muškarac, osoba&#10;&#10;Opis je automatski generiran">
            <a:extLst>
              <a:ext uri="{FF2B5EF4-FFF2-40B4-BE49-F238E27FC236}">
                <a16:creationId xmlns:a16="http://schemas.microsoft.com/office/drawing/2014/main" id="{7A53B402-FCAC-4828-A170-CB2D7B61F41C}"/>
              </a:ext>
            </a:extLst>
          </p:cNvPr>
          <p:cNvPicPr>
            <a:picLocks noChangeAspect="1"/>
          </p:cNvPicPr>
          <p:nvPr/>
        </p:nvPicPr>
        <p:blipFill rotWithShape="1">
          <a:blip r:embed="rId7">
            <a:extLst>
              <a:ext uri="{28A0092B-C50C-407E-A947-70E740481C1C}">
                <a14:useLocalDpi xmlns:a14="http://schemas.microsoft.com/office/drawing/2010/main" val="0"/>
              </a:ext>
            </a:extLst>
          </a:blip>
          <a:srcRect l="1046" r="30960" b="-1"/>
          <a:stretch/>
        </p:blipFill>
        <p:spPr>
          <a:xfrm>
            <a:off x="227900" y="454744"/>
            <a:ext cx="1952252" cy="1658142"/>
          </a:xfrm>
          <a:prstGeom prst="rect">
            <a:avLst/>
          </a:prstGeom>
        </p:spPr>
      </p:pic>
      <p:pic>
        <p:nvPicPr>
          <p:cNvPr id="11" name="Slika 10" descr="Slika na kojoj se prikazuje tekst, znak&#10;&#10;Opis je automatski generiran">
            <a:extLst>
              <a:ext uri="{FF2B5EF4-FFF2-40B4-BE49-F238E27FC236}">
                <a16:creationId xmlns:a16="http://schemas.microsoft.com/office/drawing/2014/main" id="{61E1F1EA-A837-4720-A8E2-F28188C4E24B}"/>
              </a:ext>
            </a:extLst>
          </p:cNvPr>
          <p:cNvPicPr>
            <a:picLocks noChangeAspect="1"/>
          </p:cNvPicPr>
          <p:nvPr/>
        </p:nvPicPr>
        <p:blipFill rotWithShape="1">
          <a:blip r:embed="rId8">
            <a:extLst>
              <a:ext uri="{28A0092B-C50C-407E-A947-70E740481C1C}">
                <a14:useLocalDpi xmlns:a14="http://schemas.microsoft.com/office/drawing/2010/main" val="0"/>
              </a:ext>
            </a:extLst>
          </a:blip>
          <a:srcRect t="613" r="1" b="3999"/>
          <a:stretch/>
        </p:blipFill>
        <p:spPr>
          <a:xfrm>
            <a:off x="9035209" y="432710"/>
            <a:ext cx="1775534" cy="2625836"/>
          </a:xfrm>
          <a:prstGeom prst="rect">
            <a:avLst/>
          </a:prstGeom>
        </p:spPr>
      </p:pic>
    </p:spTree>
    <p:extLst>
      <p:ext uri="{BB962C8B-B14F-4D97-AF65-F5344CB8AC3E}">
        <p14:creationId xmlns:p14="http://schemas.microsoft.com/office/powerpoint/2010/main" val="259040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69025" y="196224"/>
            <a:ext cx="5880692" cy="3139321"/>
          </a:xfrm>
          <a:prstGeom prst="rect">
            <a:avLst/>
          </a:prstGeom>
          <a:solidFill>
            <a:schemeClr val="bg1">
              <a:lumMod val="75000"/>
            </a:schemeClr>
          </a:solidFill>
        </p:spPr>
        <p:txBody>
          <a:bodyPr wrap="square" rtlCol="0">
            <a:spAutoFit/>
          </a:bodyPr>
          <a:lstStyle/>
          <a:p>
            <a:pPr>
              <a:lnSpc>
                <a:spcPct val="90000"/>
              </a:lnSpc>
            </a:pPr>
            <a:r>
              <a:rPr lang="hr-HR" b="1" dirty="0">
                <a:solidFill>
                  <a:schemeClr val="bg1"/>
                </a:solidFill>
              </a:rPr>
              <a:t>Arijana Čulina, Nemoj se rodit ka žensko                                  </a:t>
            </a:r>
            <a:r>
              <a:rPr lang="en-US" sz="1800" dirty="0" err="1">
                <a:solidFill>
                  <a:schemeClr val="bg1"/>
                </a:solidFill>
              </a:rPr>
              <a:t>Arijana</a:t>
            </a:r>
            <a:r>
              <a:rPr lang="en-US" sz="1800" dirty="0">
                <a:solidFill>
                  <a:schemeClr val="bg1"/>
                </a:solidFill>
              </a:rPr>
              <a:t> </a:t>
            </a:r>
            <a:r>
              <a:rPr lang="en-US" sz="1800" dirty="0" err="1">
                <a:solidFill>
                  <a:schemeClr val="bg1"/>
                </a:solidFill>
              </a:rPr>
              <a:t>čulina</a:t>
            </a:r>
            <a:r>
              <a:rPr lang="en-US" sz="1800" dirty="0">
                <a:solidFill>
                  <a:schemeClr val="bg1"/>
                </a:solidFill>
              </a:rPr>
              <a:t>  </a:t>
            </a:r>
            <a:r>
              <a:rPr lang="en-US" sz="1800" dirty="0" err="1">
                <a:solidFill>
                  <a:schemeClr val="bg1"/>
                </a:solidFill>
              </a:rPr>
              <a:t>hrvatska</a:t>
            </a:r>
            <a:r>
              <a:rPr lang="hr-HR" sz="1800" dirty="0">
                <a:solidFill>
                  <a:schemeClr val="bg1"/>
                </a:solidFill>
              </a:rPr>
              <a:t> je</a:t>
            </a:r>
            <a:r>
              <a:rPr lang="en-US" sz="1800" dirty="0">
                <a:solidFill>
                  <a:schemeClr val="bg1"/>
                </a:solidFill>
              </a:rPr>
              <a:t> </a:t>
            </a:r>
            <a:r>
              <a:rPr lang="en-US" sz="1800" dirty="0" err="1">
                <a:solidFill>
                  <a:schemeClr val="bg1"/>
                </a:solidFill>
              </a:rPr>
              <a:t>književnica</a:t>
            </a:r>
            <a:r>
              <a:rPr lang="en-US" sz="1800" dirty="0">
                <a:solidFill>
                  <a:schemeClr val="bg1"/>
                </a:solidFill>
              </a:rPr>
              <a:t>, </a:t>
            </a:r>
            <a:r>
              <a:rPr lang="en-US" sz="1800" dirty="0" err="1">
                <a:solidFill>
                  <a:schemeClr val="bg1"/>
                </a:solidFill>
              </a:rPr>
              <a:t>filmska</a:t>
            </a:r>
            <a:r>
              <a:rPr lang="en-US" sz="1800" dirty="0">
                <a:solidFill>
                  <a:schemeClr val="bg1"/>
                </a:solidFill>
              </a:rPr>
              <a:t>, </a:t>
            </a:r>
            <a:r>
              <a:rPr lang="en-US" sz="1800" dirty="0" err="1">
                <a:solidFill>
                  <a:schemeClr val="bg1"/>
                </a:solidFill>
              </a:rPr>
              <a:t>televizijska</a:t>
            </a:r>
            <a:r>
              <a:rPr lang="en-US" sz="1800" dirty="0">
                <a:solidFill>
                  <a:schemeClr val="bg1"/>
                </a:solidFill>
              </a:rPr>
              <a:t> I </a:t>
            </a:r>
            <a:r>
              <a:rPr lang="en-US" sz="1800" dirty="0" err="1">
                <a:solidFill>
                  <a:schemeClr val="bg1"/>
                </a:solidFill>
              </a:rPr>
              <a:t>kazališna</a:t>
            </a:r>
            <a:r>
              <a:rPr lang="en-US" sz="1800" dirty="0">
                <a:solidFill>
                  <a:schemeClr val="bg1"/>
                </a:solidFill>
              </a:rPr>
              <a:t> </a:t>
            </a:r>
            <a:r>
              <a:rPr lang="en-US" sz="1800" dirty="0" err="1">
                <a:solidFill>
                  <a:schemeClr val="bg1"/>
                </a:solidFill>
              </a:rPr>
              <a:t>glumica.Rođena</a:t>
            </a:r>
            <a:r>
              <a:rPr lang="en-US" sz="1800" dirty="0">
                <a:solidFill>
                  <a:schemeClr val="bg1"/>
                </a:solidFill>
              </a:rPr>
              <a:t> je u </a:t>
            </a:r>
            <a:r>
              <a:rPr lang="en-US" sz="1800" dirty="0" err="1">
                <a:solidFill>
                  <a:schemeClr val="bg1"/>
                </a:solidFill>
              </a:rPr>
              <a:t>splitu</a:t>
            </a:r>
            <a:r>
              <a:rPr lang="en-US" sz="1800" dirty="0">
                <a:solidFill>
                  <a:schemeClr val="bg1"/>
                </a:solidFill>
              </a:rPr>
              <a:t>(1965.)</a:t>
            </a:r>
            <a:r>
              <a:rPr lang="en-US" sz="1800" dirty="0" err="1">
                <a:solidFill>
                  <a:schemeClr val="bg1"/>
                </a:solidFill>
              </a:rPr>
              <a:t>gdje</a:t>
            </a:r>
            <a:r>
              <a:rPr lang="en-US" sz="1800" dirty="0">
                <a:solidFill>
                  <a:schemeClr val="bg1"/>
                </a:solidFill>
              </a:rPr>
              <a:t> je </a:t>
            </a:r>
            <a:r>
              <a:rPr lang="en-US" sz="1800" dirty="0" err="1">
                <a:solidFill>
                  <a:schemeClr val="bg1"/>
                </a:solidFill>
              </a:rPr>
              <a:t>završila</a:t>
            </a:r>
            <a:r>
              <a:rPr lang="en-US" sz="1800" dirty="0">
                <a:solidFill>
                  <a:schemeClr val="bg1"/>
                </a:solidFill>
              </a:rPr>
              <a:t> </a:t>
            </a:r>
            <a:r>
              <a:rPr lang="en-US" sz="1800" dirty="0" err="1">
                <a:solidFill>
                  <a:schemeClr val="bg1"/>
                </a:solidFill>
              </a:rPr>
              <a:t>osnovnu</a:t>
            </a:r>
            <a:r>
              <a:rPr lang="en-US" sz="1800" dirty="0">
                <a:solidFill>
                  <a:schemeClr val="bg1"/>
                </a:solidFill>
              </a:rPr>
              <a:t> I </a:t>
            </a:r>
            <a:r>
              <a:rPr lang="en-US" sz="1800" dirty="0" err="1">
                <a:solidFill>
                  <a:schemeClr val="bg1"/>
                </a:solidFill>
              </a:rPr>
              <a:t>srednju</a:t>
            </a:r>
            <a:r>
              <a:rPr lang="en-US" sz="1800" dirty="0">
                <a:solidFill>
                  <a:schemeClr val="bg1"/>
                </a:solidFill>
              </a:rPr>
              <a:t> </a:t>
            </a:r>
            <a:r>
              <a:rPr lang="en-US" sz="1800" dirty="0" err="1">
                <a:solidFill>
                  <a:schemeClr val="bg1"/>
                </a:solidFill>
              </a:rPr>
              <a:t>školu</a:t>
            </a:r>
            <a:r>
              <a:rPr lang="en-US" sz="1800" dirty="0">
                <a:solidFill>
                  <a:schemeClr val="bg1"/>
                </a:solidFill>
              </a:rPr>
              <a:t>. </a:t>
            </a:r>
            <a:r>
              <a:rPr lang="en-US" sz="1800" dirty="0" err="1">
                <a:solidFill>
                  <a:schemeClr val="bg1"/>
                </a:solidFill>
              </a:rPr>
              <a:t>Diplomirala</a:t>
            </a:r>
            <a:r>
              <a:rPr lang="en-US" sz="1800" dirty="0">
                <a:solidFill>
                  <a:schemeClr val="bg1"/>
                </a:solidFill>
              </a:rPr>
              <a:t> je </a:t>
            </a:r>
            <a:r>
              <a:rPr lang="en-US" sz="1800" dirty="0" err="1">
                <a:solidFill>
                  <a:schemeClr val="bg1"/>
                </a:solidFill>
              </a:rPr>
              <a:t>glumu</a:t>
            </a:r>
            <a:r>
              <a:rPr lang="en-US" sz="1800" dirty="0">
                <a:solidFill>
                  <a:schemeClr val="bg1"/>
                </a:solidFill>
              </a:rPr>
              <a:t> 1989. </a:t>
            </a:r>
            <a:r>
              <a:rPr lang="en-US" sz="1800" dirty="0" err="1">
                <a:solidFill>
                  <a:schemeClr val="bg1"/>
                </a:solidFill>
              </a:rPr>
              <a:t>Godine</a:t>
            </a:r>
            <a:r>
              <a:rPr lang="en-US" sz="1800" dirty="0">
                <a:solidFill>
                  <a:schemeClr val="bg1"/>
                </a:solidFill>
              </a:rPr>
              <a:t> </a:t>
            </a:r>
            <a:r>
              <a:rPr lang="en-US" sz="1800" dirty="0" err="1">
                <a:solidFill>
                  <a:schemeClr val="bg1"/>
                </a:solidFill>
              </a:rPr>
              <a:t>na</a:t>
            </a:r>
            <a:r>
              <a:rPr lang="en-US" sz="1800" dirty="0">
                <a:solidFill>
                  <a:schemeClr val="bg1"/>
                </a:solidFill>
              </a:rPr>
              <a:t> </a:t>
            </a:r>
            <a:r>
              <a:rPr lang="en-US" sz="1800" dirty="0" err="1">
                <a:solidFill>
                  <a:schemeClr val="bg1"/>
                </a:solidFill>
              </a:rPr>
              <a:t>Fakultetu</a:t>
            </a:r>
            <a:r>
              <a:rPr lang="en-US" sz="1800" dirty="0">
                <a:solidFill>
                  <a:schemeClr val="bg1"/>
                </a:solidFill>
              </a:rPr>
              <a:t> </a:t>
            </a:r>
            <a:r>
              <a:rPr lang="en-US" sz="1800" dirty="0" err="1">
                <a:solidFill>
                  <a:schemeClr val="bg1"/>
                </a:solidFill>
              </a:rPr>
              <a:t>dramskih</a:t>
            </a:r>
            <a:r>
              <a:rPr lang="en-US" sz="1800" dirty="0">
                <a:solidFill>
                  <a:schemeClr val="bg1"/>
                </a:solidFill>
              </a:rPr>
              <a:t> </a:t>
            </a:r>
            <a:r>
              <a:rPr lang="en-US" sz="1800" dirty="0" err="1">
                <a:solidFill>
                  <a:schemeClr val="bg1"/>
                </a:solidFill>
              </a:rPr>
              <a:t>umetnosti</a:t>
            </a:r>
            <a:r>
              <a:rPr lang="en-US" sz="1800" dirty="0">
                <a:solidFill>
                  <a:schemeClr val="bg1"/>
                </a:solidFill>
              </a:rPr>
              <a:t> u </a:t>
            </a:r>
            <a:r>
              <a:rPr lang="en-US" sz="1800" dirty="0" err="1">
                <a:solidFill>
                  <a:schemeClr val="bg1"/>
                </a:solidFill>
              </a:rPr>
              <a:t>Beogradu</a:t>
            </a:r>
            <a:r>
              <a:rPr lang="en-US" sz="1800" dirty="0">
                <a:solidFill>
                  <a:schemeClr val="bg1"/>
                </a:solidFill>
              </a:rPr>
              <a:t>. </a:t>
            </a:r>
          </a:p>
          <a:p>
            <a:pPr>
              <a:lnSpc>
                <a:spcPct val="90000"/>
              </a:lnSpc>
            </a:pPr>
            <a:r>
              <a:rPr lang="en-US" sz="1800" dirty="0" err="1">
                <a:solidFill>
                  <a:schemeClr val="bg1"/>
                </a:solidFill>
              </a:rPr>
              <a:t>Napisala</a:t>
            </a:r>
            <a:r>
              <a:rPr lang="en-US" sz="1800" dirty="0">
                <a:solidFill>
                  <a:schemeClr val="bg1"/>
                </a:solidFill>
              </a:rPr>
              <a:t> je </a:t>
            </a:r>
            <a:r>
              <a:rPr lang="en-US" sz="1800" dirty="0" err="1">
                <a:solidFill>
                  <a:schemeClr val="bg1"/>
                </a:solidFill>
              </a:rPr>
              <a:t>dvije</a:t>
            </a:r>
            <a:r>
              <a:rPr lang="en-US" sz="1800" dirty="0">
                <a:solidFill>
                  <a:schemeClr val="bg1"/>
                </a:solidFill>
              </a:rPr>
              <a:t> </a:t>
            </a:r>
            <a:r>
              <a:rPr lang="en-US" sz="1800" dirty="0" err="1">
                <a:solidFill>
                  <a:schemeClr val="bg1"/>
                </a:solidFill>
              </a:rPr>
              <a:t>knjige</a:t>
            </a:r>
            <a:r>
              <a:rPr lang="en-US" sz="1800" dirty="0">
                <a:solidFill>
                  <a:schemeClr val="bg1"/>
                </a:solidFill>
              </a:rPr>
              <a:t> za </a:t>
            </a:r>
            <a:r>
              <a:rPr lang="en-US" sz="1800" dirty="0" err="1">
                <a:solidFill>
                  <a:schemeClr val="bg1"/>
                </a:solidFill>
              </a:rPr>
              <a:t>djecu</a:t>
            </a:r>
            <a:r>
              <a:rPr lang="en-US" sz="1800" dirty="0">
                <a:solidFill>
                  <a:schemeClr val="bg1"/>
                </a:solidFill>
              </a:rPr>
              <a:t>:</a:t>
            </a:r>
            <a:r>
              <a:rPr lang="hr-HR" sz="1800" dirty="0">
                <a:solidFill>
                  <a:schemeClr val="bg1"/>
                </a:solidFill>
              </a:rPr>
              <a:t> </a:t>
            </a:r>
            <a:r>
              <a:rPr lang="en-US" sz="1800" i="1" dirty="0" err="1">
                <a:solidFill>
                  <a:schemeClr val="bg1"/>
                </a:solidFill>
              </a:rPr>
              <a:t>Životinjska</a:t>
            </a:r>
            <a:r>
              <a:rPr lang="en-US" sz="1800" i="1" dirty="0">
                <a:solidFill>
                  <a:schemeClr val="bg1"/>
                </a:solidFill>
              </a:rPr>
              <a:t> </a:t>
            </a:r>
            <a:r>
              <a:rPr lang="en-US" sz="1800" i="1" dirty="0" err="1">
                <a:solidFill>
                  <a:schemeClr val="bg1"/>
                </a:solidFill>
              </a:rPr>
              <a:t>polsa</a:t>
            </a:r>
            <a:r>
              <a:rPr lang="en-US" sz="1800" dirty="0">
                <a:solidFill>
                  <a:schemeClr val="bg1"/>
                </a:solidFill>
              </a:rPr>
              <a:t>(1997) I </a:t>
            </a:r>
            <a:r>
              <a:rPr lang="en-US" sz="1800" i="1" dirty="0">
                <a:solidFill>
                  <a:schemeClr val="bg1"/>
                </a:solidFill>
              </a:rPr>
              <a:t>put-</a:t>
            </a:r>
            <a:r>
              <a:rPr lang="en-US" sz="1800" i="1" dirty="0" err="1">
                <a:solidFill>
                  <a:schemeClr val="bg1"/>
                </a:solidFill>
              </a:rPr>
              <a:t>ovanja</a:t>
            </a:r>
            <a:r>
              <a:rPr lang="en-US" sz="1800" i="1" dirty="0">
                <a:solidFill>
                  <a:schemeClr val="bg1"/>
                </a:solidFill>
              </a:rPr>
              <a:t>, </a:t>
            </a:r>
            <a:r>
              <a:rPr lang="en-US" sz="1800" i="1" dirty="0" err="1">
                <a:solidFill>
                  <a:schemeClr val="bg1"/>
                </a:solidFill>
              </a:rPr>
              <a:t>lud-ovanja</a:t>
            </a:r>
            <a:r>
              <a:rPr lang="en-US" sz="1800" dirty="0">
                <a:solidFill>
                  <a:schemeClr val="bg1"/>
                </a:solidFill>
              </a:rPr>
              <a:t>(2001), </a:t>
            </a:r>
            <a:r>
              <a:rPr lang="en-US" sz="1800" dirty="0" err="1">
                <a:solidFill>
                  <a:schemeClr val="bg1"/>
                </a:solidFill>
              </a:rPr>
              <a:t>te</a:t>
            </a:r>
            <a:r>
              <a:rPr lang="en-US" sz="1800" dirty="0">
                <a:solidFill>
                  <a:schemeClr val="bg1"/>
                </a:solidFill>
              </a:rPr>
              <a:t> </a:t>
            </a:r>
            <a:r>
              <a:rPr lang="en-US" sz="1800" dirty="0" err="1">
                <a:solidFill>
                  <a:schemeClr val="bg1"/>
                </a:solidFill>
              </a:rPr>
              <a:t>knjigu</a:t>
            </a:r>
            <a:r>
              <a:rPr lang="en-US" sz="1800" dirty="0">
                <a:solidFill>
                  <a:schemeClr val="bg1"/>
                </a:solidFill>
              </a:rPr>
              <a:t> </a:t>
            </a:r>
            <a:r>
              <a:rPr lang="en-US" sz="1800" dirty="0" err="1">
                <a:solidFill>
                  <a:schemeClr val="bg1"/>
                </a:solidFill>
              </a:rPr>
              <a:t>humorističke</a:t>
            </a:r>
            <a:r>
              <a:rPr lang="en-US" sz="1800" dirty="0">
                <a:solidFill>
                  <a:schemeClr val="bg1"/>
                </a:solidFill>
              </a:rPr>
              <a:t> </a:t>
            </a:r>
            <a:r>
              <a:rPr lang="en-US" sz="1800" dirty="0" err="1">
                <a:solidFill>
                  <a:schemeClr val="bg1"/>
                </a:solidFill>
              </a:rPr>
              <a:t>proze</a:t>
            </a:r>
            <a:r>
              <a:rPr lang="en-US" sz="1800" dirty="0">
                <a:solidFill>
                  <a:schemeClr val="bg1"/>
                </a:solidFill>
              </a:rPr>
              <a:t> </a:t>
            </a:r>
            <a:r>
              <a:rPr lang="en-US" sz="1800" i="1" dirty="0" err="1">
                <a:solidFill>
                  <a:schemeClr val="bg1"/>
                </a:solidFill>
              </a:rPr>
              <a:t>šta</a:t>
            </a:r>
            <a:r>
              <a:rPr lang="en-US" sz="1800" i="1" dirty="0">
                <a:solidFill>
                  <a:schemeClr val="bg1"/>
                </a:solidFill>
              </a:rPr>
              <a:t> </a:t>
            </a:r>
            <a:r>
              <a:rPr lang="en-US" sz="1800" i="1" dirty="0" err="1">
                <a:solidFill>
                  <a:schemeClr val="bg1"/>
                </a:solidFill>
              </a:rPr>
              <a:t>svaka</a:t>
            </a:r>
            <a:r>
              <a:rPr lang="en-US" sz="1800" i="1" dirty="0">
                <a:solidFill>
                  <a:schemeClr val="bg1"/>
                </a:solidFill>
              </a:rPr>
              <a:t> </a:t>
            </a:r>
            <a:r>
              <a:rPr lang="en-US" sz="1800" i="1" dirty="0" err="1">
                <a:solidFill>
                  <a:schemeClr val="bg1"/>
                </a:solidFill>
              </a:rPr>
              <a:t>žena</a:t>
            </a:r>
            <a:r>
              <a:rPr lang="en-US" sz="1800" i="1" dirty="0">
                <a:solidFill>
                  <a:schemeClr val="bg1"/>
                </a:solidFill>
              </a:rPr>
              <a:t> </a:t>
            </a:r>
            <a:r>
              <a:rPr lang="en-US" sz="1800" i="1" dirty="0" err="1">
                <a:solidFill>
                  <a:schemeClr val="bg1"/>
                </a:solidFill>
              </a:rPr>
              <a:t>triba</a:t>
            </a:r>
            <a:r>
              <a:rPr lang="en-US" sz="1800" i="1" dirty="0">
                <a:solidFill>
                  <a:schemeClr val="bg1"/>
                </a:solidFill>
              </a:rPr>
              <a:t> </a:t>
            </a:r>
            <a:r>
              <a:rPr lang="en-US" sz="1800" i="1" dirty="0" err="1">
                <a:solidFill>
                  <a:schemeClr val="bg1"/>
                </a:solidFill>
              </a:rPr>
              <a:t>znat</a:t>
            </a:r>
            <a:r>
              <a:rPr lang="en-US" sz="1800" i="1" dirty="0">
                <a:solidFill>
                  <a:schemeClr val="bg1"/>
                </a:solidFill>
              </a:rPr>
              <a:t> o </a:t>
            </a:r>
            <a:r>
              <a:rPr lang="en-US" sz="1800" i="1" dirty="0" err="1">
                <a:solidFill>
                  <a:schemeClr val="bg1"/>
                </a:solidFill>
              </a:rPr>
              <a:t>onim</a:t>
            </a:r>
            <a:r>
              <a:rPr lang="en-US" sz="1800" i="1" dirty="0">
                <a:solidFill>
                  <a:schemeClr val="bg1"/>
                </a:solidFill>
              </a:rPr>
              <a:t> </a:t>
            </a:r>
            <a:r>
              <a:rPr lang="en-US" sz="1800" i="1" dirty="0" err="1">
                <a:solidFill>
                  <a:schemeClr val="bg1"/>
                </a:solidFill>
              </a:rPr>
              <a:t>stvarima</a:t>
            </a:r>
            <a:r>
              <a:rPr lang="en-US" sz="1800" dirty="0">
                <a:solidFill>
                  <a:schemeClr val="bg1"/>
                </a:solidFill>
              </a:rPr>
              <a:t>(2001) </a:t>
            </a:r>
            <a:r>
              <a:rPr lang="en-US" sz="1800" dirty="0" err="1">
                <a:solidFill>
                  <a:schemeClr val="bg1"/>
                </a:solidFill>
              </a:rPr>
              <a:t>kojom</a:t>
            </a:r>
            <a:r>
              <a:rPr lang="en-US" sz="1800" dirty="0">
                <a:solidFill>
                  <a:schemeClr val="bg1"/>
                </a:solidFill>
              </a:rPr>
              <a:t> je </a:t>
            </a:r>
            <a:r>
              <a:rPr lang="en-US" sz="1800" dirty="0" err="1">
                <a:solidFill>
                  <a:schemeClr val="bg1"/>
                </a:solidFill>
              </a:rPr>
              <a:t>odmah</a:t>
            </a:r>
            <a:r>
              <a:rPr lang="en-US" sz="1800" dirty="0">
                <a:solidFill>
                  <a:schemeClr val="bg1"/>
                </a:solidFill>
              </a:rPr>
              <a:t> </a:t>
            </a:r>
            <a:r>
              <a:rPr lang="en-US" sz="1800" dirty="0" err="1">
                <a:solidFill>
                  <a:schemeClr val="bg1"/>
                </a:solidFill>
              </a:rPr>
              <a:t>osvojila</a:t>
            </a:r>
            <a:r>
              <a:rPr lang="en-US" sz="1800" dirty="0">
                <a:solidFill>
                  <a:schemeClr val="bg1"/>
                </a:solidFill>
              </a:rPr>
              <a:t> </a:t>
            </a:r>
            <a:r>
              <a:rPr lang="en-US" sz="1800" dirty="0" err="1">
                <a:solidFill>
                  <a:schemeClr val="bg1"/>
                </a:solidFill>
              </a:rPr>
              <a:t>čitatelje</a:t>
            </a:r>
            <a:r>
              <a:rPr lang="en-US" sz="1800" dirty="0">
                <a:solidFill>
                  <a:schemeClr val="bg1"/>
                </a:solidFill>
              </a:rPr>
              <a:t>.</a:t>
            </a:r>
            <a:r>
              <a:rPr lang="hr-HR" sz="1800" dirty="0">
                <a:solidFill>
                  <a:schemeClr val="bg1"/>
                </a:solidFill>
              </a:rPr>
              <a:t> </a:t>
            </a:r>
            <a:r>
              <a:rPr lang="en-US" sz="1800" dirty="0" err="1">
                <a:solidFill>
                  <a:schemeClr val="bg1"/>
                </a:solidFill>
              </a:rPr>
              <a:t>Čulina</a:t>
            </a:r>
            <a:r>
              <a:rPr lang="en-US" sz="1800" dirty="0">
                <a:solidFill>
                  <a:schemeClr val="bg1"/>
                </a:solidFill>
              </a:rPr>
              <a:t> </a:t>
            </a:r>
            <a:r>
              <a:rPr lang="en-US" sz="1800" dirty="0" err="1">
                <a:solidFill>
                  <a:schemeClr val="bg1"/>
                </a:solidFill>
              </a:rPr>
              <a:t>sada</a:t>
            </a:r>
            <a:r>
              <a:rPr lang="en-US" sz="1800" dirty="0">
                <a:solidFill>
                  <a:schemeClr val="bg1"/>
                </a:solidFill>
              </a:rPr>
              <a:t> </a:t>
            </a:r>
            <a:r>
              <a:rPr lang="en-US" sz="1800" dirty="0" err="1">
                <a:solidFill>
                  <a:schemeClr val="bg1"/>
                </a:solidFill>
              </a:rPr>
              <a:t>živi</a:t>
            </a:r>
            <a:r>
              <a:rPr lang="en-US" sz="1800" dirty="0">
                <a:solidFill>
                  <a:schemeClr val="bg1"/>
                </a:solidFill>
              </a:rPr>
              <a:t> u </a:t>
            </a:r>
            <a:r>
              <a:rPr lang="en-US" sz="1800" dirty="0" err="1">
                <a:solidFill>
                  <a:schemeClr val="bg1"/>
                </a:solidFill>
              </a:rPr>
              <a:t>Splitu</a:t>
            </a:r>
            <a:r>
              <a:rPr lang="en-US" sz="1800" dirty="0">
                <a:solidFill>
                  <a:schemeClr val="bg1"/>
                </a:solidFill>
              </a:rPr>
              <a:t> </a:t>
            </a:r>
            <a:r>
              <a:rPr lang="en-US" sz="1800" dirty="0" err="1">
                <a:solidFill>
                  <a:schemeClr val="bg1"/>
                </a:solidFill>
              </a:rPr>
              <a:t>gdje</a:t>
            </a:r>
            <a:r>
              <a:rPr lang="en-US" sz="1800" dirty="0">
                <a:solidFill>
                  <a:schemeClr val="bg1"/>
                </a:solidFill>
              </a:rPr>
              <a:t> je </a:t>
            </a:r>
            <a:r>
              <a:rPr lang="en-US" sz="1800" dirty="0" err="1">
                <a:solidFill>
                  <a:schemeClr val="bg1"/>
                </a:solidFill>
              </a:rPr>
              <a:t>zaposlena</a:t>
            </a:r>
            <a:r>
              <a:rPr lang="en-US" sz="1800" dirty="0">
                <a:solidFill>
                  <a:schemeClr val="bg1"/>
                </a:solidFill>
              </a:rPr>
              <a:t> </a:t>
            </a:r>
            <a:r>
              <a:rPr lang="en-US" sz="1800" dirty="0" err="1">
                <a:solidFill>
                  <a:schemeClr val="bg1"/>
                </a:solidFill>
              </a:rPr>
              <a:t>kao</a:t>
            </a:r>
            <a:r>
              <a:rPr lang="en-US" sz="1800" dirty="0">
                <a:solidFill>
                  <a:schemeClr val="bg1"/>
                </a:solidFill>
              </a:rPr>
              <a:t> </a:t>
            </a:r>
            <a:r>
              <a:rPr lang="en-US" sz="1800" dirty="0" err="1">
                <a:solidFill>
                  <a:schemeClr val="bg1"/>
                </a:solidFill>
              </a:rPr>
              <a:t>glumica</a:t>
            </a:r>
            <a:r>
              <a:rPr lang="en-US" sz="1800" dirty="0">
                <a:solidFill>
                  <a:schemeClr val="bg1"/>
                </a:solidFill>
              </a:rPr>
              <a:t> u </a:t>
            </a:r>
            <a:r>
              <a:rPr lang="en-US" sz="1800" dirty="0" err="1">
                <a:solidFill>
                  <a:schemeClr val="bg1"/>
                </a:solidFill>
              </a:rPr>
              <a:t>Hrvatskom</a:t>
            </a:r>
            <a:r>
              <a:rPr lang="en-US" sz="1800" dirty="0">
                <a:solidFill>
                  <a:schemeClr val="bg1"/>
                </a:solidFill>
              </a:rPr>
              <a:t> </a:t>
            </a:r>
            <a:r>
              <a:rPr lang="en-US" sz="1800" dirty="0" err="1">
                <a:solidFill>
                  <a:schemeClr val="bg1"/>
                </a:solidFill>
              </a:rPr>
              <a:t>narodnom</a:t>
            </a:r>
            <a:r>
              <a:rPr lang="en-US" sz="1800" dirty="0">
                <a:solidFill>
                  <a:schemeClr val="bg1"/>
                </a:solidFill>
              </a:rPr>
              <a:t> </a:t>
            </a:r>
            <a:r>
              <a:rPr lang="en-US" sz="1800" dirty="0" err="1">
                <a:solidFill>
                  <a:schemeClr val="bg1"/>
                </a:solidFill>
              </a:rPr>
              <a:t>kazalištu</a:t>
            </a:r>
            <a:r>
              <a:rPr lang="en-US" sz="1800" dirty="0">
                <a:solidFill>
                  <a:schemeClr val="bg1"/>
                </a:solidFill>
              </a:rPr>
              <a:t>.</a:t>
            </a:r>
          </a:p>
          <a:p>
            <a:pPr marL="228600">
              <a:lnSpc>
                <a:spcPct val="100000"/>
              </a:lnSpc>
            </a:pPr>
            <a:endParaRPr lang="hr-HR" b="1" dirty="0">
              <a:solidFill>
                <a:schemeClr val="bg1"/>
              </a:solidFill>
            </a:endParaRPr>
          </a:p>
          <a:p>
            <a:endParaRPr lang="hr-HR" b="1" dirty="0"/>
          </a:p>
        </p:txBody>
      </p:sp>
      <p:sp>
        <p:nvSpPr>
          <p:cNvPr id="9" name="TekstniOkvir 8">
            <a:extLst>
              <a:ext uri="{FF2B5EF4-FFF2-40B4-BE49-F238E27FC236}">
                <a16:creationId xmlns:a16="http://schemas.microsoft.com/office/drawing/2014/main" id="{E8E9B41A-D62D-4950-AF52-09E68C37E84E}"/>
              </a:ext>
            </a:extLst>
          </p:cNvPr>
          <p:cNvSpPr txBox="1"/>
          <p:nvPr/>
        </p:nvSpPr>
        <p:spPr>
          <a:xfrm>
            <a:off x="267533" y="3813995"/>
            <a:ext cx="7335982" cy="2623795"/>
          </a:xfrm>
          <a:prstGeom prst="rect">
            <a:avLst/>
          </a:prstGeom>
          <a:noFill/>
        </p:spPr>
        <p:txBody>
          <a:bodyPr wrap="square" rtlCol="0">
            <a:spAutoFit/>
          </a:bodyPr>
          <a:lstStyle/>
          <a:p>
            <a:pPr>
              <a:lnSpc>
                <a:spcPct val="90000"/>
              </a:lnSpc>
            </a:pPr>
            <a:r>
              <a:rPr lang="en-US" sz="1800" dirty="0"/>
              <a:t>MENI SE OVO HUMORISTIČNO DJELO JAKO SVIDJELO. IMALA SAM OSJEĆAJ KAO DA VEĆ POZNAJEM LIKOVE.</a:t>
            </a:r>
            <a:endParaRPr lang="en-US" dirty="0"/>
          </a:p>
          <a:p>
            <a:pPr>
              <a:lnSpc>
                <a:spcPct val="90000"/>
              </a:lnSpc>
            </a:pPr>
            <a:r>
              <a:rPr lang="en-US" sz="1800" dirty="0"/>
              <a:t> MOGLA SAM SVE RAZUMJETI, SVIDJELA MI SE JEDNOSTAVNOST DJELA. DRAMA JE DOSTA LAKA ZA ČITANJE </a:t>
            </a:r>
            <a:r>
              <a:rPr lang="hr-HR" dirty="0"/>
              <a:t>I vrlo je</a:t>
            </a:r>
            <a:r>
              <a:rPr lang="en-US" sz="1800" dirty="0"/>
              <a:t> VRLO SMJEŠNA. </a:t>
            </a:r>
            <a:endParaRPr lang="en-US" dirty="0"/>
          </a:p>
          <a:p>
            <a:pPr>
              <a:lnSpc>
                <a:spcPct val="90000"/>
              </a:lnSpc>
            </a:pPr>
            <a:r>
              <a:rPr lang="en-US" sz="1800" dirty="0"/>
              <a:t>SVIĐA MI SE ŠTO PRIKAZUJE REALNOST, A NE BAJKU. SMATRAM KAKO MOŽE BITI I DOBRA POUKA DA SE MI ŽENE MORAMO IZBORITI AKO NE ŽELIMO VODITI ŽIVOTE KOJI NAS NE USREĆUJU. NE SMIJEMO DOPUSTITI DA OKOLINA UTJEČE NA NAS, VEĆ MORAMO SAMI ODREDITI KAKAV ĆE NAM ŽIVOT BITI.</a:t>
            </a:r>
            <a:endParaRPr lang="en-US" dirty="0"/>
          </a:p>
          <a:p>
            <a:pPr marL="0" indent="0">
              <a:lnSpc>
                <a:spcPct val="110000"/>
              </a:lnSpc>
              <a:buNone/>
            </a:pPr>
            <a:endParaRPr lang="en-US" sz="1800" dirty="0"/>
          </a:p>
        </p:txBody>
      </p:sp>
      <p:graphicFrame>
        <p:nvGraphicFramePr>
          <p:cNvPr id="21" name="TekstniOkvir 6">
            <a:extLst>
              <a:ext uri="{FF2B5EF4-FFF2-40B4-BE49-F238E27FC236}">
                <a16:creationId xmlns:a16="http://schemas.microsoft.com/office/drawing/2014/main" id="{9F0A9F32-BA1A-4290-873C-063876C56A4C}"/>
              </a:ext>
            </a:extLst>
          </p:cNvPr>
          <p:cNvGraphicFramePr/>
          <p:nvPr/>
        </p:nvGraphicFramePr>
        <p:xfrm>
          <a:off x="8149717" y="1953491"/>
          <a:ext cx="3774750" cy="443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10386391" y="6383787"/>
            <a:ext cx="1614055" cy="369332"/>
          </a:xfrm>
          <a:prstGeom prst="rect">
            <a:avLst/>
          </a:prstGeom>
          <a:noFill/>
        </p:spPr>
        <p:txBody>
          <a:bodyPr wrap="square" rtlCol="0">
            <a:spAutoFit/>
          </a:bodyPr>
          <a:lstStyle/>
          <a:p>
            <a:r>
              <a:rPr lang="hr-HR" b="1" dirty="0"/>
              <a:t>Kata </a:t>
            </a:r>
            <a:r>
              <a:rPr lang="hr-HR" b="1" dirty="0" err="1"/>
              <a:t>Kurilj</a:t>
            </a:r>
            <a:endParaRPr lang="hr-HR" b="1" dirty="0"/>
          </a:p>
        </p:txBody>
      </p:sp>
      <p:pic>
        <p:nvPicPr>
          <p:cNvPr id="10" name="Picture 5">
            <a:extLst>
              <a:ext uri="{FF2B5EF4-FFF2-40B4-BE49-F238E27FC236}">
                <a16:creationId xmlns:a16="http://schemas.microsoft.com/office/drawing/2014/main" id="{10E2658D-75A0-4A2A-B4D3-D62395529FC6}"/>
              </a:ext>
            </a:extLst>
          </p:cNvPr>
          <p:cNvPicPr>
            <a:picLocks noChangeAspect="1"/>
          </p:cNvPicPr>
          <p:nvPr/>
        </p:nvPicPr>
        <p:blipFill rotWithShape="1">
          <a:blip r:embed="rId7"/>
          <a:srcRect r="8583" b="1"/>
          <a:stretch/>
        </p:blipFill>
        <p:spPr>
          <a:xfrm>
            <a:off x="497285" y="520303"/>
            <a:ext cx="1566358" cy="1267420"/>
          </a:xfrm>
          <a:custGeom>
            <a:avLst/>
            <a:gdLst/>
            <a:ahLst/>
            <a:cxnLst/>
            <a:rect l="l" t="t" r="r" b="b"/>
            <a:pathLst>
              <a:path w="7401982" h="6180550">
                <a:moveTo>
                  <a:pt x="468623" y="34"/>
                </a:moveTo>
                <a:cubicBezTo>
                  <a:pt x="635980" y="409"/>
                  <a:pt x="845682" y="3920"/>
                  <a:pt x="1032947" y="8815"/>
                </a:cubicBezTo>
                <a:lnTo>
                  <a:pt x="6362252" y="38273"/>
                </a:lnTo>
                <a:lnTo>
                  <a:pt x="7392971" y="78157"/>
                </a:lnTo>
                <a:cubicBezTo>
                  <a:pt x="7425268" y="2113988"/>
                  <a:pt x="7360673" y="4125596"/>
                  <a:pt x="7356636" y="6149315"/>
                </a:cubicBezTo>
                <a:lnTo>
                  <a:pt x="7156946" y="6148904"/>
                </a:lnTo>
                <a:lnTo>
                  <a:pt x="1149311" y="6180550"/>
                </a:lnTo>
                <a:cubicBezTo>
                  <a:pt x="670432" y="6151091"/>
                  <a:pt x="328375" y="6180551"/>
                  <a:pt x="0" y="6151091"/>
                </a:cubicBezTo>
                <a:cubicBezTo>
                  <a:pt x="20775" y="3685334"/>
                  <a:pt x="-22804" y="1383584"/>
                  <a:pt x="68412" y="126652"/>
                </a:cubicBezTo>
                <a:cubicBezTo>
                  <a:pt x="76255" y="-27768"/>
                  <a:pt x="69755" y="22759"/>
                  <a:pt x="227100" y="3120"/>
                </a:cubicBezTo>
                <a:cubicBezTo>
                  <a:pt x="283036" y="711"/>
                  <a:pt x="368207" y="-192"/>
                  <a:pt x="468623" y="34"/>
                </a:cubicBezTo>
                <a:close/>
              </a:path>
            </a:pathLst>
          </a:custGeom>
        </p:spPr>
      </p:pic>
      <p:pic>
        <p:nvPicPr>
          <p:cNvPr id="11" name="Picture 7" descr="A picture containing text, person&#10;&#10;Description automatically generated">
            <a:extLst>
              <a:ext uri="{FF2B5EF4-FFF2-40B4-BE49-F238E27FC236}">
                <a16:creationId xmlns:a16="http://schemas.microsoft.com/office/drawing/2014/main" id="{199FA578-773B-4E32-9123-CC858820FF5C}"/>
              </a:ext>
            </a:extLst>
          </p:cNvPr>
          <p:cNvPicPr>
            <a:picLocks noChangeAspect="1"/>
          </p:cNvPicPr>
          <p:nvPr/>
        </p:nvPicPr>
        <p:blipFill>
          <a:blip r:embed="rId8"/>
          <a:stretch>
            <a:fillRect/>
          </a:stretch>
        </p:blipFill>
        <p:spPr>
          <a:xfrm>
            <a:off x="9155117" y="293186"/>
            <a:ext cx="2038301" cy="313581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2934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id="{31DC7D8E-BC56-4158-A068-88114B97D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5157" y="81045"/>
            <a:ext cx="2442616" cy="3300833"/>
          </a:xfrm>
          <a:prstGeom prst="rect">
            <a:avLst/>
          </a:prstGeom>
          <a:ln w="38100" cap="sq">
            <a:solidFill>
              <a:srgbClr val="000000"/>
            </a:solidFill>
            <a:prstDash val="solid"/>
            <a:miter lim="800000"/>
          </a:ln>
          <a:effectLst>
            <a:glow>
              <a:schemeClr val="accent1"/>
            </a:glow>
            <a:outerShdw dist="38100" dir="2700000" algn="tl" rotWithShape="0">
              <a:srgbClr val="000000">
                <a:alpha val="43000"/>
              </a:srgbClr>
            </a:outerShdw>
            <a:softEdge rad="127000"/>
          </a:effectLst>
        </p:spPr>
      </p:pic>
      <p:sp>
        <p:nvSpPr>
          <p:cNvPr id="5" name="TekstniOkvir 4">
            <a:extLst>
              <a:ext uri="{FF2B5EF4-FFF2-40B4-BE49-F238E27FC236}">
                <a16:creationId xmlns:a16="http://schemas.microsoft.com/office/drawing/2014/main" id="{E7817A14-06E5-4907-AF62-95E6CB0F2FCE}"/>
              </a:ext>
            </a:extLst>
          </p:cNvPr>
          <p:cNvSpPr txBox="1"/>
          <p:nvPr/>
        </p:nvSpPr>
        <p:spPr>
          <a:xfrm>
            <a:off x="2269024" y="196224"/>
            <a:ext cx="6022921" cy="2585323"/>
          </a:xfrm>
          <a:prstGeom prst="rect">
            <a:avLst/>
          </a:prstGeom>
          <a:solidFill>
            <a:schemeClr val="bg1">
              <a:lumMod val="75000"/>
            </a:schemeClr>
          </a:solidFill>
        </p:spPr>
        <p:txBody>
          <a:bodyPr wrap="square" rtlCol="0">
            <a:spAutoFit/>
          </a:bodyPr>
          <a:lstStyle/>
          <a:p>
            <a:r>
              <a:rPr lang="hr-HR" b="1" dirty="0">
                <a:solidFill>
                  <a:schemeClr val="bg1"/>
                </a:solidFill>
              </a:rPr>
              <a:t>Robert Perišić, Naš čovjek na terenu</a:t>
            </a:r>
          </a:p>
          <a:p>
            <a:r>
              <a:rPr lang="hr-HR" sz="1800" dirty="0">
                <a:solidFill>
                  <a:schemeClr val="bg1"/>
                </a:solidFill>
              </a:rPr>
              <a:t>Robert Perišić se rodio 1969. u Splitu, živi u Zagrebu. Devedesetih  je godina  smatran predvodnikom nove i modernije generacije pisaca. </a:t>
            </a:r>
          </a:p>
          <a:p>
            <a:r>
              <a:rPr lang="hr-HR" dirty="0">
                <a:solidFill>
                  <a:schemeClr val="bg1"/>
                </a:solidFill>
              </a:rPr>
              <a:t>Objavio je </a:t>
            </a:r>
            <a:r>
              <a:rPr lang="hr-HR" sz="1800" dirty="0">
                <a:solidFill>
                  <a:schemeClr val="bg1"/>
                </a:solidFill>
              </a:rPr>
              <a:t>knjige kratkih priča koje su imale značajan odjek, a </a:t>
            </a:r>
            <a:r>
              <a:rPr lang="hr-HR" dirty="0">
                <a:solidFill>
                  <a:schemeClr val="bg1"/>
                </a:solidFill>
              </a:rPr>
              <a:t>i </a:t>
            </a:r>
            <a:r>
              <a:rPr lang="hr-HR" sz="1800" dirty="0">
                <a:solidFill>
                  <a:schemeClr val="bg1"/>
                </a:solidFill>
              </a:rPr>
              <a:t>dva romana snažne domaće i internacionalne recepcije ("Naš čovjek na terenu", 2007; "Područje bez signala", 2015), Perišić je književno ime stekao prvenstveno kao prozaist. </a:t>
            </a:r>
          </a:p>
          <a:p>
            <a:endParaRPr lang="hr-HR" b="1" dirty="0"/>
          </a:p>
        </p:txBody>
      </p:sp>
      <p:sp>
        <p:nvSpPr>
          <p:cNvPr id="9" name="TekstniOkvir 8">
            <a:extLst>
              <a:ext uri="{FF2B5EF4-FFF2-40B4-BE49-F238E27FC236}">
                <a16:creationId xmlns:a16="http://schemas.microsoft.com/office/drawing/2014/main" id="{E8E9B41A-D62D-4950-AF52-09E68C37E84E}"/>
              </a:ext>
            </a:extLst>
          </p:cNvPr>
          <p:cNvSpPr txBox="1"/>
          <p:nvPr/>
        </p:nvSpPr>
        <p:spPr>
          <a:xfrm>
            <a:off x="191554" y="3245456"/>
            <a:ext cx="7335982" cy="3139321"/>
          </a:xfrm>
          <a:prstGeom prst="rect">
            <a:avLst/>
          </a:prstGeom>
          <a:noFill/>
        </p:spPr>
        <p:txBody>
          <a:bodyPr wrap="square" rtlCol="0">
            <a:spAutoFit/>
          </a:bodyPr>
          <a:lstStyle/>
          <a:p>
            <a:r>
              <a:rPr lang="hr-HR" sz="1800" dirty="0"/>
              <a:t>Roman Naš čovjek na terenu jako mi se svidio i odmah ušao među najbolje knjige koje sam pročitao. Roman je  tako opušten, ozbiljan i neozbiljan u isto vrijeme. Jako mi se sviđa način ismijavanja društva i  razgovorni stil kojim je roman napisan. Likovi su u romanu  dosta otkačeni i svatko se može pronaći u njima.  Najviše mi se sviđa  ljubavna priča koja se </a:t>
            </a:r>
            <a:r>
              <a:rPr lang="hr-HR" dirty="0"/>
              <a:t>događa</a:t>
            </a:r>
            <a:r>
              <a:rPr lang="hr-HR" sz="1800" dirty="0"/>
              <a:t> u pozadini glavne radnje. Ta je ljubavna priča  baš kao u pravom životu, dvoje mlađih ljudi  žive skroman život pokušavaju kupiti stan i započeti novi ozbiljniji život. </a:t>
            </a:r>
            <a:r>
              <a:rPr lang="hr-HR" dirty="0"/>
              <a:t>Čitajući roman</a:t>
            </a:r>
            <a:r>
              <a:rPr lang="hr-HR" sz="1800" dirty="0"/>
              <a:t>  nasmijao sam se više puta. Na svakoj </a:t>
            </a:r>
            <a:r>
              <a:rPr lang="hr-HR" dirty="0"/>
              <a:t>se stranici </a:t>
            </a:r>
            <a:r>
              <a:rPr lang="hr-HR" sz="1800" dirty="0"/>
              <a:t>možete nasmijati. Moj zaključak nakon čitanja je da mi se više sviđaju moderniji i </a:t>
            </a:r>
            <a:r>
              <a:rPr lang="hr-HR" sz="1800" i="1" dirty="0"/>
              <a:t>neozbiljniji</a:t>
            </a:r>
            <a:r>
              <a:rPr lang="hr-HR" sz="1800" dirty="0"/>
              <a:t> romani. Svi bismo trebali pročitati ovaj roman suvremene hrvatske književnosti. </a:t>
            </a:r>
          </a:p>
          <a:p>
            <a:endParaRPr lang="hr-HR" dirty="0"/>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3390909437"/>
              </p:ext>
            </p:extLst>
          </p:nvPr>
        </p:nvGraphicFramePr>
        <p:xfrm>
          <a:off x="8149716" y="1953491"/>
          <a:ext cx="3774750" cy="443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3" descr="Slika na kojoj se prikazuje muškarac, osoba&#10;&#10;Opis je automatski generiran">
            <a:extLst>
              <a:ext uri="{FF2B5EF4-FFF2-40B4-BE49-F238E27FC236}">
                <a16:creationId xmlns:a16="http://schemas.microsoft.com/office/drawing/2014/main" id="{47F9F0B7-090D-4443-BC0D-054E182C5036}"/>
              </a:ext>
            </a:extLst>
          </p:cNvPr>
          <p:cNvPicPr>
            <a:picLocks noGrp="1" noChangeAspect="1"/>
          </p:cNvPicPr>
          <p:nvPr>
            <p:ph sz="quarter" idx="1"/>
          </p:nvPr>
        </p:nvPicPr>
        <p:blipFill>
          <a:blip r:embed="rId8">
            <a:extLst>
              <a:ext uri="{28A0092B-C50C-407E-A947-70E740481C1C}">
                <a14:useLocalDpi xmlns:a14="http://schemas.microsoft.com/office/drawing/2010/main" val="0"/>
              </a:ext>
            </a:extLst>
          </a:blip>
          <a:stretch>
            <a:fillRect/>
          </a:stretch>
        </p:blipFill>
        <p:spPr>
          <a:xfrm>
            <a:off x="357809" y="196224"/>
            <a:ext cx="1346300" cy="202313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0" name="TekstniOkvir 19">
            <a:extLst>
              <a:ext uri="{FF2B5EF4-FFF2-40B4-BE49-F238E27FC236}">
                <a16:creationId xmlns:a16="http://schemas.microsoft.com/office/drawing/2014/main" id="{AB0226A5-89AB-40BF-AB31-87EE7005D598}"/>
              </a:ext>
            </a:extLst>
          </p:cNvPr>
          <p:cNvSpPr txBox="1"/>
          <p:nvPr/>
        </p:nvSpPr>
        <p:spPr>
          <a:xfrm>
            <a:off x="10386391" y="6383787"/>
            <a:ext cx="1614055" cy="369332"/>
          </a:xfrm>
          <a:prstGeom prst="rect">
            <a:avLst/>
          </a:prstGeom>
          <a:noFill/>
        </p:spPr>
        <p:txBody>
          <a:bodyPr wrap="square" rtlCol="0">
            <a:spAutoFit/>
          </a:bodyPr>
          <a:lstStyle/>
          <a:p>
            <a:r>
              <a:rPr lang="hr-HR" b="1" dirty="0"/>
              <a:t>Grgur </a:t>
            </a:r>
            <a:r>
              <a:rPr lang="hr-HR" b="1" dirty="0" err="1"/>
              <a:t>Biliš</a:t>
            </a:r>
            <a:endParaRPr lang="hr-HR" b="1" dirty="0"/>
          </a:p>
        </p:txBody>
      </p:sp>
    </p:spTree>
    <p:extLst>
      <p:ext uri="{BB962C8B-B14F-4D97-AF65-F5344CB8AC3E}">
        <p14:creationId xmlns:p14="http://schemas.microsoft.com/office/powerpoint/2010/main" val="3104319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niOkvir 8">
            <a:extLst>
              <a:ext uri="{FF2B5EF4-FFF2-40B4-BE49-F238E27FC236}">
                <a16:creationId xmlns:a16="http://schemas.microsoft.com/office/drawing/2014/main" id="{A2EBBF9E-B46D-4E3D-8089-0F68E1B326D9}"/>
              </a:ext>
            </a:extLst>
          </p:cNvPr>
          <p:cNvSpPr txBox="1"/>
          <p:nvPr/>
        </p:nvSpPr>
        <p:spPr>
          <a:xfrm>
            <a:off x="2269024" y="196224"/>
            <a:ext cx="5093801" cy="2585323"/>
          </a:xfrm>
          <a:prstGeom prst="rect">
            <a:avLst/>
          </a:prstGeom>
          <a:solidFill>
            <a:schemeClr val="bg1">
              <a:lumMod val="75000"/>
            </a:schemeClr>
          </a:solidFill>
        </p:spPr>
        <p:txBody>
          <a:bodyPr wrap="square" rtlCol="0">
            <a:spAutoFit/>
          </a:bodyPr>
          <a:lstStyle/>
          <a:p>
            <a:pPr marL="114300" indent="0">
              <a:buNone/>
            </a:pPr>
            <a:r>
              <a:rPr lang="hr-HR" b="1" i="1" dirty="0">
                <a:solidFill>
                  <a:schemeClr val="bg1"/>
                </a:solidFill>
                <a:latin typeface="Tw Cen MT" panose="020B0602020104020603" pitchFamily="34" charset="-18"/>
                <a:cs typeface="Arial" pitchFamily="34" charset="0"/>
              </a:rPr>
              <a:t>Goran </a:t>
            </a:r>
            <a:r>
              <a:rPr lang="hr-HR" b="1" i="1" dirty="0" err="1">
                <a:solidFill>
                  <a:schemeClr val="bg1"/>
                </a:solidFill>
                <a:latin typeface="Tw Cen MT" panose="020B0602020104020603" pitchFamily="34" charset="-18"/>
                <a:cs typeface="Arial" pitchFamily="34" charset="0"/>
              </a:rPr>
              <a:t>Tribuson</a:t>
            </a:r>
            <a:r>
              <a:rPr lang="hr-HR" b="1" i="1" dirty="0">
                <a:solidFill>
                  <a:schemeClr val="bg1"/>
                </a:solidFill>
                <a:latin typeface="Tw Cen MT" panose="020B0602020104020603" pitchFamily="34" charset="-18"/>
                <a:cs typeface="Arial" pitchFamily="34" charset="0"/>
              </a:rPr>
              <a:t>, Ne dao Bog većeg zla</a:t>
            </a:r>
            <a:endParaRPr lang="hr-HR" b="1" dirty="0">
              <a:solidFill>
                <a:schemeClr val="bg1"/>
              </a:solidFill>
              <a:latin typeface="Tw Cen MT" panose="020B0602020104020603" pitchFamily="34" charset="-18"/>
              <a:cs typeface="Arial" pitchFamily="34" charset="0"/>
            </a:endParaRPr>
          </a:p>
          <a:p>
            <a:r>
              <a:rPr lang="hr-HR" dirty="0">
                <a:solidFill>
                  <a:schemeClr val="bg1"/>
                </a:solidFill>
                <a:latin typeface="Tw Cen MT" panose="020B0602020104020603" pitchFamily="34" charset="-18"/>
                <a:cs typeface="Arial" pitchFamily="34" charset="0"/>
              </a:rPr>
              <a:t>Goran </a:t>
            </a:r>
            <a:r>
              <a:rPr lang="hr-HR" dirty="0" err="1">
                <a:solidFill>
                  <a:schemeClr val="bg1"/>
                </a:solidFill>
                <a:latin typeface="Tw Cen MT" panose="020B0602020104020603" pitchFamily="34" charset="-18"/>
                <a:cs typeface="Arial" pitchFamily="34" charset="0"/>
              </a:rPr>
              <a:t>Tribuson</a:t>
            </a:r>
            <a:r>
              <a:rPr lang="hr-HR" dirty="0">
                <a:solidFill>
                  <a:schemeClr val="bg1"/>
                </a:solidFill>
                <a:latin typeface="Tw Cen MT" panose="020B0602020104020603" pitchFamily="34" charset="-18"/>
                <a:cs typeface="Arial" pitchFamily="34" charset="0"/>
              </a:rPr>
              <a:t>  jedan  je od najvažnijih predstavnika žanrovske proze u Hrvatskoj. Rođen je 1948. u Bjelovaru. </a:t>
            </a:r>
          </a:p>
          <a:p>
            <a:r>
              <a:rPr lang="hr-HR" dirty="0">
                <a:solidFill>
                  <a:schemeClr val="bg1"/>
                </a:solidFill>
                <a:latin typeface="Tw Cen MT" panose="020B0602020104020603" pitchFamily="34" charset="-18"/>
                <a:cs typeface="Arial" pitchFamily="34" charset="0"/>
              </a:rPr>
              <a:t>U svojim romanima često naglašava elemente rock kulture i bavi se socijalnim pitanjima.  U svakom romanu se mogu pronaći elementi kriminalističkog žanra.</a:t>
            </a:r>
            <a:endParaRPr lang="en-US" dirty="0">
              <a:solidFill>
                <a:schemeClr val="bg1"/>
              </a:solidFill>
              <a:latin typeface="Tw Cen MT" panose="020B0602020104020603" pitchFamily="34" charset="-18"/>
              <a:cs typeface="Arial" pitchFamily="34" charset="0"/>
            </a:endParaRPr>
          </a:p>
          <a:p>
            <a:endParaRPr lang="hr-HR" b="1" dirty="0"/>
          </a:p>
        </p:txBody>
      </p:sp>
      <p:pic>
        <p:nvPicPr>
          <p:cNvPr id="10" name="Content Placeholder 3">
            <a:extLst>
              <a:ext uri="{FF2B5EF4-FFF2-40B4-BE49-F238E27FC236}">
                <a16:creationId xmlns:a16="http://schemas.microsoft.com/office/drawing/2014/main" id="{2D1EC61D-4C67-4DCC-81AF-892B9E082F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227" y="269414"/>
            <a:ext cx="1873488" cy="1701429"/>
          </a:xfrm>
        </p:spPr>
      </p:pic>
      <p:pic>
        <p:nvPicPr>
          <p:cNvPr id="11" name="Content Placeholder 5">
            <a:extLst>
              <a:ext uri="{FF2B5EF4-FFF2-40B4-BE49-F238E27FC236}">
                <a16:creationId xmlns:a16="http://schemas.microsoft.com/office/drawing/2014/main" id="{6A8097F4-2C70-4132-B9C2-0749CE029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9276" y="-3554"/>
            <a:ext cx="2300801" cy="3400555"/>
          </a:xfrm>
          <a:prstGeom prst="rect">
            <a:avLst/>
          </a:prstGeom>
        </p:spPr>
      </p:pic>
      <p:graphicFrame>
        <p:nvGraphicFramePr>
          <p:cNvPr id="12" name="TekstniOkvir 6">
            <a:extLst>
              <a:ext uri="{FF2B5EF4-FFF2-40B4-BE49-F238E27FC236}">
                <a16:creationId xmlns:a16="http://schemas.microsoft.com/office/drawing/2014/main" id="{8352D997-4E0C-4377-9739-504386CD2C00}"/>
              </a:ext>
            </a:extLst>
          </p:cNvPr>
          <p:cNvGraphicFramePr/>
          <p:nvPr>
            <p:extLst>
              <p:ext uri="{D42A27DB-BD31-4B8C-83A1-F6EECF244321}">
                <p14:modId xmlns:p14="http://schemas.microsoft.com/office/powerpoint/2010/main" val="1473304001"/>
              </p:ext>
            </p:extLst>
          </p:nvPr>
        </p:nvGraphicFramePr>
        <p:xfrm>
          <a:off x="8149716" y="1953491"/>
          <a:ext cx="3774750" cy="4430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kstniOkvir 12">
            <a:extLst>
              <a:ext uri="{FF2B5EF4-FFF2-40B4-BE49-F238E27FC236}">
                <a16:creationId xmlns:a16="http://schemas.microsoft.com/office/drawing/2014/main" id="{8C6CADB3-4711-4E18-84FE-390B38FB68BC}"/>
              </a:ext>
            </a:extLst>
          </p:cNvPr>
          <p:cNvSpPr txBox="1"/>
          <p:nvPr/>
        </p:nvSpPr>
        <p:spPr>
          <a:xfrm>
            <a:off x="267534" y="3530351"/>
            <a:ext cx="7335982" cy="2308324"/>
          </a:xfrm>
          <a:prstGeom prst="rect">
            <a:avLst/>
          </a:prstGeom>
          <a:noFill/>
        </p:spPr>
        <p:txBody>
          <a:bodyPr wrap="square" rtlCol="0">
            <a:spAutoFit/>
          </a:bodyPr>
          <a:lstStyle/>
          <a:p>
            <a:r>
              <a:rPr lang="hr-HR" dirty="0">
                <a:latin typeface="Tw Cen MT" panose="020B0602020104020603" pitchFamily="34" charset="-18"/>
                <a:cs typeface="Arial" pitchFamily="34" charset="0"/>
              </a:rPr>
              <a:t>Meni se osobno ovo djelo svidjelo. To je prvo djelo G. </a:t>
            </a:r>
            <a:r>
              <a:rPr lang="hr-HR" dirty="0" err="1">
                <a:latin typeface="Tw Cen MT" panose="020B0602020104020603" pitchFamily="34" charset="-18"/>
                <a:cs typeface="Arial" pitchFamily="34" charset="0"/>
              </a:rPr>
              <a:t>Tribusona</a:t>
            </a:r>
            <a:r>
              <a:rPr lang="hr-HR" dirty="0">
                <a:latin typeface="Tw Cen MT" panose="020B0602020104020603" pitchFamily="34" charset="-18"/>
                <a:cs typeface="Arial" pitchFamily="34" charset="0"/>
              </a:rPr>
              <a:t> koje sam  pročitala. Humoristično je, satirično. Neki dijelovi su mi se svidjeli više neki manje. Dosta govori o odrastanju i odnosu između djece i roditelja što je vrlo poučno. S druge strane ima i ponekih neugodnih dijelova koji mi se nisu  svidjeli. Goran </a:t>
            </a:r>
            <a:r>
              <a:rPr lang="hr-HR" dirty="0" err="1">
                <a:latin typeface="Tw Cen MT" panose="020B0602020104020603" pitchFamily="34" charset="-18"/>
                <a:cs typeface="Arial" pitchFamily="34" charset="0"/>
              </a:rPr>
              <a:t>Tribuson</a:t>
            </a:r>
            <a:r>
              <a:rPr lang="hr-HR" dirty="0">
                <a:latin typeface="Tw Cen MT" panose="020B0602020104020603" pitchFamily="34" charset="-18"/>
                <a:cs typeface="Arial" pitchFamily="34" charset="0"/>
              </a:rPr>
              <a:t> na vulgaran način iskazuje tu duhovitu stranu. No roman je humorističan, lijepo se možeš nasmijati, lako se razumije i nije dosadan za čitanje.</a:t>
            </a:r>
            <a:endParaRPr lang="en-US" dirty="0">
              <a:latin typeface="Tw Cen MT" panose="020B0602020104020603" pitchFamily="34" charset="-18"/>
              <a:cs typeface="Arial" pitchFamily="34" charset="0"/>
            </a:endParaRPr>
          </a:p>
          <a:p>
            <a:endParaRPr lang="hr-HR" dirty="0"/>
          </a:p>
        </p:txBody>
      </p:sp>
      <p:sp>
        <p:nvSpPr>
          <p:cNvPr id="14" name="TekstniOkvir 13">
            <a:extLst>
              <a:ext uri="{FF2B5EF4-FFF2-40B4-BE49-F238E27FC236}">
                <a16:creationId xmlns:a16="http://schemas.microsoft.com/office/drawing/2014/main" id="{9C58C5F8-4F71-4E60-B0E5-6C9DE726C777}"/>
              </a:ext>
            </a:extLst>
          </p:cNvPr>
          <p:cNvSpPr txBox="1"/>
          <p:nvPr/>
        </p:nvSpPr>
        <p:spPr>
          <a:xfrm>
            <a:off x="10386391" y="6383787"/>
            <a:ext cx="1614055" cy="369332"/>
          </a:xfrm>
          <a:prstGeom prst="rect">
            <a:avLst/>
          </a:prstGeom>
          <a:noFill/>
        </p:spPr>
        <p:txBody>
          <a:bodyPr wrap="square" rtlCol="0">
            <a:spAutoFit/>
          </a:bodyPr>
          <a:lstStyle/>
          <a:p>
            <a:r>
              <a:rPr lang="hr-HR" b="1" dirty="0"/>
              <a:t>Matea Aščić</a:t>
            </a:r>
          </a:p>
        </p:txBody>
      </p:sp>
    </p:spTree>
    <p:extLst>
      <p:ext uri="{BB962C8B-B14F-4D97-AF65-F5344CB8AC3E}">
        <p14:creationId xmlns:p14="http://schemas.microsoft.com/office/powerpoint/2010/main" val="3222282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69025" y="196224"/>
            <a:ext cx="5880692" cy="2862322"/>
          </a:xfrm>
          <a:prstGeom prst="rect">
            <a:avLst/>
          </a:prstGeom>
          <a:solidFill>
            <a:schemeClr val="bg1">
              <a:lumMod val="75000"/>
            </a:schemeClr>
          </a:solidFill>
        </p:spPr>
        <p:txBody>
          <a:bodyPr wrap="square" rtlCol="0">
            <a:spAutoFit/>
          </a:bodyPr>
          <a:lstStyle/>
          <a:p>
            <a:r>
              <a:rPr lang="hr-HR" b="1" dirty="0">
                <a:solidFill>
                  <a:schemeClr val="bg1"/>
                </a:solidFill>
              </a:rPr>
              <a:t>Goran </a:t>
            </a:r>
            <a:r>
              <a:rPr lang="hr-HR" b="1" dirty="0" err="1">
                <a:solidFill>
                  <a:schemeClr val="bg1"/>
                </a:solidFill>
              </a:rPr>
              <a:t>Tribuson</a:t>
            </a:r>
            <a:r>
              <a:rPr lang="hr-HR" b="1" dirty="0">
                <a:solidFill>
                  <a:schemeClr val="bg1"/>
                </a:solidFill>
              </a:rPr>
              <a:t>, Ne dao Bog većeg zla</a:t>
            </a:r>
          </a:p>
          <a:p>
            <a:pPr lvl="0"/>
            <a:r>
              <a:rPr lang="hr-BA" sz="1800" dirty="0">
                <a:solidFill>
                  <a:schemeClr val="bg1"/>
                </a:solidFill>
              </a:rPr>
              <a:t>Goran </a:t>
            </a:r>
            <a:r>
              <a:rPr lang="hr-BA" sz="1800" dirty="0" err="1">
                <a:solidFill>
                  <a:schemeClr val="bg1"/>
                </a:solidFill>
              </a:rPr>
              <a:t>Tribuson</a:t>
            </a:r>
            <a:r>
              <a:rPr lang="hr-BA" sz="1800" dirty="0">
                <a:solidFill>
                  <a:schemeClr val="bg1"/>
                </a:solidFill>
              </a:rPr>
              <a:t> rođen je 6. kolovoza 1948. godine u Bjelovaru i jedan je od najčitanijih hrvatskih proznih pisaca</a:t>
            </a:r>
          </a:p>
          <a:p>
            <a:pPr lvl="0"/>
            <a:r>
              <a:rPr lang="hr-BA" sz="1800" dirty="0">
                <a:solidFill>
                  <a:schemeClr val="bg1"/>
                </a:solidFill>
              </a:rPr>
              <a:t>Diplomirao je i magistrirao na Filozofskom fakultetu u Zagrebu te počinje pisati i objavljivati kratke priče početkom </a:t>
            </a:r>
            <a:r>
              <a:rPr lang="hr-BA" dirty="0">
                <a:solidFill>
                  <a:schemeClr val="bg1"/>
                </a:solidFill>
              </a:rPr>
              <a:t>7</a:t>
            </a:r>
            <a:r>
              <a:rPr lang="hr-BA" sz="1800" dirty="0">
                <a:solidFill>
                  <a:schemeClr val="bg1"/>
                </a:solidFill>
              </a:rPr>
              <a:t>0-ih.</a:t>
            </a:r>
          </a:p>
          <a:p>
            <a:pPr lvl="0"/>
            <a:r>
              <a:rPr lang="hr-BA" sz="1800" dirty="0">
                <a:solidFill>
                  <a:schemeClr val="bg1"/>
                </a:solidFill>
              </a:rPr>
              <a:t>Njegova važnija djela su:  </a:t>
            </a:r>
            <a:r>
              <a:rPr lang="hr-HR" sz="1800" dirty="0">
                <a:solidFill>
                  <a:schemeClr val="bg1"/>
                </a:solidFill>
              </a:rPr>
              <a:t>Čuješ li nas, </a:t>
            </a:r>
            <a:r>
              <a:rPr lang="hr-HR" sz="1800" dirty="0" err="1">
                <a:solidFill>
                  <a:schemeClr val="bg1"/>
                </a:solidFill>
              </a:rPr>
              <a:t>Frido</a:t>
            </a:r>
            <a:r>
              <a:rPr lang="hr-HR" sz="1800" dirty="0">
                <a:solidFill>
                  <a:schemeClr val="bg1"/>
                </a:solidFill>
              </a:rPr>
              <a:t> </a:t>
            </a:r>
            <a:r>
              <a:rPr lang="hr-HR" sz="1800" dirty="0" err="1">
                <a:solidFill>
                  <a:schemeClr val="bg1"/>
                </a:solidFill>
              </a:rPr>
              <a:t>Štern</a:t>
            </a:r>
            <a:r>
              <a:rPr lang="hr-HR" dirty="0">
                <a:solidFill>
                  <a:schemeClr val="bg1"/>
                </a:solidFill>
              </a:rPr>
              <a:t>, </a:t>
            </a:r>
            <a:r>
              <a:rPr lang="hr-HR" sz="1800" dirty="0">
                <a:solidFill>
                  <a:schemeClr val="bg1"/>
                </a:solidFill>
              </a:rPr>
              <a:t>Potonulo groblje, Trava i korov, Crvena prašina, Odmori se, zaslužio si</a:t>
            </a:r>
            <a:br>
              <a:rPr lang="hr-HR" sz="1800" dirty="0">
                <a:solidFill>
                  <a:schemeClr val="bg1"/>
                </a:solidFill>
              </a:rPr>
            </a:br>
            <a:r>
              <a:rPr lang="hr-HR" sz="1800" dirty="0">
                <a:solidFill>
                  <a:schemeClr val="bg1"/>
                </a:solidFill>
              </a:rPr>
              <a:t>Otac od bronce.</a:t>
            </a:r>
            <a:endParaRPr lang="hr-BA" sz="1800" dirty="0">
              <a:solidFill>
                <a:schemeClr val="bg1"/>
              </a:solidFill>
            </a:endParaRPr>
          </a:p>
          <a:p>
            <a:endParaRPr lang="hr-HR" b="1" dirty="0">
              <a:solidFill>
                <a:schemeClr val="bg1"/>
              </a:solidFill>
            </a:endParaRPr>
          </a:p>
          <a:p>
            <a:endParaRPr lang="hr-HR" b="1" dirty="0"/>
          </a:p>
        </p:txBody>
      </p:sp>
      <p:sp>
        <p:nvSpPr>
          <p:cNvPr id="9" name="TekstniOkvir 8">
            <a:extLst>
              <a:ext uri="{FF2B5EF4-FFF2-40B4-BE49-F238E27FC236}">
                <a16:creationId xmlns:a16="http://schemas.microsoft.com/office/drawing/2014/main" id="{E8E9B41A-D62D-4950-AF52-09E68C37E84E}"/>
              </a:ext>
            </a:extLst>
          </p:cNvPr>
          <p:cNvSpPr txBox="1"/>
          <p:nvPr/>
        </p:nvSpPr>
        <p:spPr>
          <a:xfrm>
            <a:off x="191554" y="3245456"/>
            <a:ext cx="7335982" cy="2031325"/>
          </a:xfrm>
          <a:prstGeom prst="rect">
            <a:avLst/>
          </a:prstGeom>
          <a:noFill/>
        </p:spPr>
        <p:txBody>
          <a:bodyPr wrap="square" rtlCol="0">
            <a:spAutoFit/>
          </a:bodyPr>
          <a:lstStyle/>
          <a:p>
            <a:r>
              <a:rPr lang="hr-BA" sz="1800" dirty="0"/>
              <a:t>Ovo djelo je izvrsno te odlično prikazuje različite teme u vezi mladosti, zaljubljenosti, sazrijevanja </a:t>
            </a:r>
            <a:r>
              <a:rPr lang="hr-BA" dirty="0"/>
              <a:t>i</a:t>
            </a:r>
            <a:r>
              <a:rPr lang="hr-BA" sz="1800" dirty="0"/>
              <a:t> odnose s roditeljima. Vrlo je smješno i likovi su zanimljivi i humoristični iako je djelo previše vulgarno i puno psovki. Prijateljstvo </a:t>
            </a:r>
            <a:r>
              <a:rPr lang="hr-BA" sz="1800" dirty="0" err="1"/>
              <a:t>Zumza</a:t>
            </a:r>
            <a:r>
              <a:rPr lang="hr-BA" sz="1800" dirty="0"/>
              <a:t> i Siniše  prikazano je  njihovim zgodama i nezgodama kroz odrastanje i </a:t>
            </a:r>
            <a:r>
              <a:rPr lang="hr-BA" dirty="0"/>
              <a:t>dijalozima</a:t>
            </a:r>
            <a:r>
              <a:rPr lang="hr-BA" sz="1800" dirty="0"/>
              <a:t> koji su uvijek smiješni i puni prostota. Ime romana  postalo je dio razgovornog  jezika. Preporučujem ovo djelo svakome, ako imaju vremena i ako im ne smetaju vulgarizmi</a:t>
            </a:r>
            <a:endParaRPr lang="hr-HR" dirty="0"/>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2273318789"/>
              </p:ext>
            </p:extLst>
          </p:nvPr>
        </p:nvGraphicFramePr>
        <p:xfrm>
          <a:off x="8149716" y="1953491"/>
          <a:ext cx="3774750" cy="443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9934113" y="6383787"/>
            <a:ext cx="2066333" cy="369332"/>
          </a:xfrm>
          <a:prstGeom prst="rect">
            <a:avLst/>
          </a:prstGeom>
          <a:noFill/>
        </p:spPr>
        <p:txBody>
          <a:bodyPr wrap="square" rtlCol="0">
            <a:spAutoFit/>
          </a:bodyPr>
          <a:lstStyle/>
          <a:p>
            <a:r>
              <a:rPr lang="hr-HR" b="1" dirty="0"/>
              <a:t>Ivan </a:t>
            </a:r>
            <a:r>
              <a:rPr lang="hr-HR" b="1" dirty="0" err="1"/>
              <a:t>Kurilj</a:t>
            </a:r>
            <a:endParaRPr lang="hr-HR" b="1" dirty="0"/>
          </a:p>
        </p:txBody>
      </p:sp>
      <p:pic>
        <p:nvPicPr>
          <p:cNvPr id="8" name="Picture 2" descr="INTERVJU: GORAN TRIBUSON &amp;#39;Ne mogu shvatiti da je zov politike tako jak da  se svi odriču struke&amp;#39; – NACIONAL.HR">
            <a:extLst>
              <a:ext uri="{FF2B5EF4-FFF2-40B4-BE49-F238E27FC236}">
                <a16:creationId xmlns:a16="http://schemas.microsoft.com/office/drawing/2014/main" id="{6D008809-B1DD-4F5C-9B80-C4201AB0940E}"/>
              </a:ext>
            </a:extLst>
          </p:cNvPr>
          <p:cNvPicPr>
            <a:picLocks noChangeAspect="1"/>
          </p:cNvPicPr>
          <p:nvPr/>
        </p:nvPicPr>
        <p:blipFill>
          <a:blip r:embed="rId7"/>
          <a:srcRect r="43329"/>
          <a:stretch>
            <a:fillRect/>
          </a:stretch>
        </p:blipFill>
        <p:spPr>
          <a:xfrm>
            <a:off x="308441" y="161478"/>
            <a:ext cx="1588951" cy="1584150"/>
          </a:xfrm>
          <a:prstGeom prst="rect">
            <a:avLst/>
          </a:prstGeom>
          <a:noFill/>
          <a:ln cap="flat">
            <a:noFill/>
          </a:ln>
        </p:spPr>
      </p:pic>
      <p:pic>
        <p:nvPicPr>
          <p:cNvPr id="12" name="Picture 4" descr="KATALOG :: Ne dao bog većeg zla :: Goran Tribuson :: Knjigolov">
            <a:extLst>
              <a:ext uri="{FF2B5EF4-FFF2-40B4-BE49-F238E27FC236}">
                <a16:creationId xmlns:a16="http://schemas.microsoft.com/office/drawing/2014/main" id="{1EE7115B-DB43-469E-B307-F07A5BEBAD09}"/>
              </a:ext>
            </a:extLst>
          </p:cNvPr>
          <p:cNvPicPr>
            <a:picLocks noChangeAspect="1"/>
          </p:cNvPicPr>
          <p:nvPr/>
        </p:nvPicPr>
        <p:blipFill>
          <a:blip r:embed="rId8"/>
          <a:srcRect l="1523"/>
          <a:stretch>
            <a:fillRect/>
          </a:stretch>
        </p:blipFill>
        <p:spPr>
          <a:xfrm>
            <a:off x="9308042" y="129549"/>
            <a:ext cx="1931198" cy="2937924"/>
          </a:xfrm>
          <a:prstGeom prst="rect">
            <a:avLst/>
          </a:prstGeom>
          <a:noFill/>
          <a:ln cap="flat">
            <a:noFill/>
          </a:ln>
        </p:spPr>
      </p:pic>
    </p:spTree>
    <p:extLst>
      <p:ext uri="{BB962C8B-B14F-4D97-AF65-F5344CB8AC3E}">
        <p14:creationId xmlns:p14="http://schemas.microsoft.com/office/powerpoint/2010/main" val="2964241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A1AB2B61-6702-4A61-AE46-A7EA3BB93492}"/>
              </a:ext>
            </a:extLst>
          </p:cNvPr>
          <p:cNvSpPr txBox="1"/>
          <p:nvPr/>
        </p:nvSpPr>
        <p:spPr>
          <a:xfrm>
            <a:off x="2230924" y="196223"/>
            <a:ext cx="6022921" cy="2031325"/>
          </a:xfrm>
          <a:prstGeom prst="rect">
            <a:avLst/>
          </a:prstGeom>
          <a:solidFill>
            <a:schemeClr val="bg1">
              <a:lumMod val="75000"/>
            </a:schemeClr>
          </a:solidFill>
        </p:spPr>
        <p:txBody>
          <a:bodyPr wrap="square" rtlCol="0">
            <a:spAutoFit/>
          </a:bodyPr>
          <a:lstStyle/>
          <a:p>
            <a:r>
              <a:rPr lang="hr-HR" b="1" dirty="0">
                <a:solidFill>
                  <a:schemeClr val="bg1"/>
                </a:solidFill>
              </a:rPr>
              <a:t>Ante Tomić, Klasa optimist</a:t>
            </a:r>
          </a:p>
          <a:p>
            <a:r>
              <a:rPr lang="es-ES" dirty="0">
                <a:solidFill>
                  <a:schemeClr val="bg1"/>
                </a:solidFill>
              </a:rPr>
              <a:t>Ante Tomić  rodio </a:t>
            </a:r>
            <a:r>
              <a:rPr lang="hr-HR" dirty="0">
                <a:solidFill>
                  <a:schemeClr val="bg1"/>
                </a:solidFill>
              </a:rPr>
              <a:t> se </a:t>
            </a:r>
            <a:r>
              <a:rPr lang="es-ES" dirty="0">
                <a:solidFill>
                  <a:schemeClr val="bg1"/>
                </a:solidFill>
              </a:rPr>
              <a:t>u Splitu 22.travnja 1970.</a:t>
            </a:r>
            <a:r>
              <a:rPr lang="hr-HR" dirty="0">
                <a:solidFill>
                  <a:schemeClr val="bg1"/>
                </a:solidFill>
              </a:rPr>
              <a:t> Hrvatski je romanopisac, pripovjedač, kolumnist, komediograf i filmski scenarist. </a:t>
            </a:r>
            <a:r>
              <a:rPr lang="pl-PL" dirty="0">
                <a:solidFill>
                  <a:schemeClr val="bg1"/>
                </a:solidFill>
              </a:rPr>
              <a:t>Studirao je psihologiju I sociologiju u Zadru. Bavi se i novinarstvom. </a:t>
            </a:r>
            <a:r>
              <a:rPr lang="hr-HR" dirty="0">
                <a:solidFill>
                  <a:schemeClr val="bg1"/>
                </a:solidFill>
              </a:rPr>
              <a:t>Njegova najznačajnija djela su: Zaboravio sam gdje sam parkirao-1997; Što je muškarac bez brkova 2000.; Smotra folklora-2001; Ništa nas ne smije iznenaditi-2003….</a:t>
            </a:r>
            <a:endParaRPr lang="hr-HR" b="1" dirty="0">
              <a:solidFill>
                <a:schemeClr val="bg1"/>
              </a:solidFill>
            </a:endParaRPr>
          </a:p>
        </p:txBody>
      </p:sp>
      <p:pic>
        <p:nvPicPr>
          <p:cNvPr id="1028" name="Picture 4" descr="Vlaška Posla | autograf.hr">
            <a:extLst>
              <a:ext uri="{FF2B5EF4-FFF2-40B4-BE49-F238E27FC236}">
                <a16:creationId xmlns:a16="http://schemas.microsoft.com/office/drawing/2014/main" id="{1F17D153-A686-4064-AC85-C05B8232F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96223"/>
            <a:ext cx="19431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31C5BC8-4DBA-49F8-8806-F5A50C62B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199" y="162039"/>
            <a:ext cx="2134341" cy="30490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ekstniOkvir 6">
            <a:extLst>
              <a:ext uri="{FF2B5EF4-FFF2-40B4-BE49-F238E27FC236}">
                <a16:creationId xmlns:a16="http://schemas.microsoft.com/office/drawing/2014/main" id="{F9153093-10D4-4387-9FB7-2BB18BD92761}"/>
              </a:ext>
            </a:extLst>
          </p:cNvPr>
          <p:cNvGraphicFramePr/>
          <p:nvPr>
            <p:extLst>
              <p:ext uri="{D42A27DB-BD31-4B8C-83A1-F6EECF244321}">
                <p14:modId xmlns:p14="http://schemas.microsoft.com/office/powerpoint/2010/main" val="478846942"/>
              </p:ext>
            </p:extLst>
          </p:nvPr>
        </p:nvGraphicFramePr>
        <p:xfrm>
          <a:off x="8161500" y="1598386"/>
          <a:ext cx="3774750" cy="4430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kstniOkvir 9">
            <a:extLst>
              <a:ext uri="{FF2B5EF4-FFF2-40B4-BE49-F238E27FC236}">
                <a16:creationId xmlns:a16="http://schemas.microsoft.com/office/drawing/2014/main" id="{8D1A471E-962F-4F2D-9236-9275CE53C59D}"/>
              </a:ext>
            </a:extLst>
          </p:cNvPr>
          <p:cNvSpPr txBox="1"/>
          <p:nvPr/>
        </p:nvSpPr>
        <p:spPr>
          <a:xfrm>
            <a:off x="260134" y="3729708"/>
            <a:ext cx="7335982" cy="1569660"/>
          </a:xfrm>
          <a:prstGeom prst="rect">
            <a:avLst/>
          </a:prstGeom>
          <a:noFill/>
        </p:spPr>
        <p:txBody>
          <a:bodyPr wrap="square" rtlCol="0">
            <a:spAutoFit/>
          </a:bodyPr>
          <a:lstStyle/>
          <a:p>
            <a:r>
              <a:rPr lang="hr-HR" sz="2400" dirty="0"/>
              <a:t>NAPOKON! Ovo je jedna od rijetkih lektira koje sam volio čitati. Konstantno dobivamo lektire sa dosadnim pričama i likovima. Klasa optimist je jako zanimljiva knjiga s puno malih tekstova (kolumni). I svi su bili zanimljivi.</a:t>
            </a:r>
          </a:p>
        </p:txBody>
      </p:sp>
      <p:sp>
        <p:nvSpPr>
          <p:cNvPr id="11" name="TekstniOkvir 10">
            <a:extLst>
              <a:ext uri="{FF2B5EF4-FFF2-40B4-BE49-F238E27FC236}">
                <a16:creationId xmlns:a16="http://schemas.microsoft.com/office/drawing/2014/main" id="{75FA9AAF-11DF-47DE-8439-A356845720E6}"/>
              </a:ext>
            </a:extLst>
          </p:cNvPr>
          <p:cNvSpPr txBox="1"/>
          <p:nvPr/>
        </p:nvSpPr>
        <p:spPr>
          <a:xfrm>
            <a:off x="10048875" y="6383787"/>
            <a:ext cx="1951571" cy="369332"/>
          </a:xfrm>
          <a:prstGeom prst="rect">
            <a:avLst/>
          </a:prstGeom>
          <a:noFill/>
        </p:spPr>
        <p:txBody>
          <a:bodyPr wrap="square" rtlCol="0">
            <a:spAutoFit/>
          </a:bodyPr>
          <a:lstStyle/>
          <a:p>
            <a:r>
              <a:rPr lang="hr-HR" b="1" dirty="0"/>
              <a:t>Danijel Borojević</a:t>
            </a:r>
          </a:p>
        </p:txBody>
      </p:sp>
    </p:spTree>
    <p:extLst>
      <p:ext uri="{BB962C8B-B14F-4D97-AF65-F5344CB8AC3E}">
        <p14:creationId xmlns:p14="http://schemas.microsoft.com/office/powerpoint/2010/main" val="4255720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015232" y="196224"/>
            <a:ext cx="6276714" cy="3416320"/>
          </a:xfrm>
          <a:prstGeom prst="rect">
            <a:avLst/>
          </a:prstGeom>
          <a:solidFill>
            <a:schemeClr val="bg1">
              <a:lumMod val="75000"/>
            </a:schemeClr>
          </a:solidFill>
        </p:spPr>
        <p:txBody>
          <a:bodyPr wrap="square" rtlCol="0">
            <a:spAutoFit/>
          </a:bodyPr>
          <a:lstStyle/>
          <a:p>
            <a:r>
              <a:rPr lang="hr-HR" b="1" dirty="0">
                <a:solidFill>
                  <a:schemeClr val="bg1"/>
                </a:solidFill>
              </a:rPr>
              <a:t>Olja </a:t>
            </a:r>
            <a:r>
              <a:rPr lang="hr-HR" b="1" dirty="0" err="1">
                <a:solidFill>
                  <a:schemeClr val="bg1"/>
                </a:solidFill>
              </a:rPr>
              <a:t>Savičević</a:t>
            </a:r>
            <a:r>
              <a:rPr lang="hr-HR" b="1" dirty="0">
                <a:solidFill>
                  <a:schemeClr val="bg1"/>
                </a:solidFill>
              </a:rPr>
              <a:t> Ivančević, </a:t>
            </a:r>
            <a:r>
              <a:rPr lang="hr-HR" b="1" dirty="0" err="1">
                <a:solidFill>
                  <a:schemeClr val="bg1"/>
                </a:solidFill>
              </a:rPr>
              <a:t>Adio</a:t>
            </a:r>
            <a:r>
              <a:rPr lang="hr-HR" b="1" dirty="0">
                <a:solidFill>
                  <a:schemeClr val="bg1"/>
                </a:solidFill>
              </a:rPr>
              <a:t> kauboju</a:t>
            </a:r>
          </a:p>
          <a:p>
            <a:pPr fontAlgn="base"/>
            <a:r>
              <a:rPr lang="hr-HR" dirty="0">
                <a:solidFill>
                  <a:schemeClr val="bg1"/>
                </a:solidFill>
              </a:rPr>
              <a:t>Rođena je 1974. godine u Splitu. Završila je gimnaziju u Splitu i Filozofski fakultet u Zadru. Prvu pjesničku zbirku objavila je 1988. u svojoj četrnaestoj godini, a za njom je uslijedilo, do danas: pet zbirki poezije, zbirka priča, dva romana te tri slikovnice. Glavni dio njenog književnog rada odnosi se na prozu i poeziju. Njene knjige su prevedene na jedanaest stranih jezika. Prema njenim pričama snimljena su tri kratka filma (Sedam neodgovorenih poziva, Balavica, Trešnje) i nacrtan je strip (Danijel Žeželj: Ljeto), a roman „</a:t>
            </a:r>
            <a:r>
              <a:rPr lang="hr-HR" dirty="0" err="1">
                <a:solidFill>
                  <a:schemeClr val="bg1"/>
                </a:solidFill>
              </a:rPr>
              <a:t>Adio</a:t>
            </a:r>
            <a:r>
              <a:rPr lang="hr-HR" dirty="0">
                <a:solidFill>
                  <a:schemeClr val="bg1"/>
                </a:solidFill>
              </a:rPr>
              <a:t> kauboju“ adaptiran je i postavljen kao kazališna predstava u režiji Ivice Buljana.</a:t>
            </a:r>
          </a:p>
          <a:p>
            <a:endParaRPr lang="hr-HR" b="1" dirty="0"/>
          </a:p>
        </p:txBody>
      </p:sp>
      <p:sp>
        <p:nvSpPr>
          <p:cNvPr id="9" name="TekstniOkvir 8">
            <a:extLst>
              <a:ext uri="{FF2B5EF4-FFF2-40B4-BE49-F238E27FC236}">
                <a16:creationId xmlns:a16="http://schemas.microsoft.com/office/drawing/2014/main" id="{E8E9B41A-D62D-4950-AF52-09E68C37E84E}"/>
              </a:ext>
            </a:extLst>
          </p:cNvPr>
          <p:cNvSpPr txBox="1"/>
          <p:nvPr/>
        </p:nvSpPr>
        <p:spPr>
          <a:xfrm>
            <a:off x="267534" y="3702657"/>
            <a:ext cx="7335982" cy="2585323"/>
          </a:xfrm>
          <a:prstGeom prst="rect">
            <a:avLst/>
          </a:prstGeom>
          <a:noFill/>
        </p:spPr>
        <p:txBody>
          <a:bodyPr wrap="square" rtlCol="0">
            <a:spAutoFit/>
          </a:bodyPr>
          <a:lstStyle/>
          <a:p>
            <a:pPr>
              <a:buNone/>
            </a:pPr>
            <a:r>
              <a:rPr lang="hr-HR" dirty="0"/>
              <a:t> Roman  </a:t>
            </a:r>
            <a:r>
              <a:rPr lang="hr-HR" dirty="0" err="1"/>
              <a:t>Adio</a:t>
            </a:r>
            <a:r>
              <a:rPr lang="hr-HR" dirty="0"/>
              <a:t> kauboju  vrlo je zanimljiv i potiče vas da nastavite čitati. Kroz djelo susrećemo se s brojnim šalama i neobičnim izrazima koji znaju nekad biti i neugodni i pomalo vulgarni. Sviđa mi se kako je spisateljica realna i pokazuje Dalmaciju kakvu ne poznajemo, onu Dalmaciju koja se ne upoznaje na ljetovanjima. Žargon kroz djelo po mom mišljenju čini ga zanimljivijim, ali mislim da se sa mnom ne bi složili kajkavci kojima bi većina izraza bila nepoznanica. Roman je ispričan skakućući u vremenu i prostoru pa je nekad teško popratiti, no na kraju se sve poklopi i lako je za razumjeti. Vrlo suvremen i neobičan roman. </a:t>
            </a:r>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3092198471"/>
              </p:ext>
            </p:extLst>
          </p:nvPr>
        </p:nvGraphicFramePr>
        <p:xfrm>
          <a:off x="8149716" y="1953491"/>
          <a:ext cx="3774750" cy="443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10386391" y="6383787"/>
            <a:ext cx="1614055" cy="369332"/>
          </a:xfrm>
          <a:prstGeom prst="rect">
            <a:avLst/>
          </a:prstGeom>
          <a:noFill/>
        </p:spPr>
        <p:txBody>
          <a:bodyPr wrap="square" rtlCol="0">
            <a:spAutoFit/>
          </a:bodyPr>
          <a:lstStyle/>
          <a:p>
            <a:r>
              <a:rPr lang="hr-HR" b="1" dirty="0"/>
              <a:t>Ana </a:t>
            </a:r>
            <a:r>
              <a:rPr lang="hr-HR" b="1" dirty="0" err="1"/>
              <a:t>Farac</a:t>
            </a:r>
            <a:endParaRPr lang="hr-HR" b="1" dirty="0"/>
          </a:p>
        </p:txBody>
      </p:sp>
      <p:pic>
        <p:nvPicPr>
          <p:cNvPr id="10" name="Picture 6" descr="preuzmi (13).jpg">
            <a:extLst>
              <a:ext uri="{FF2B5EF4-FFF2-40B4-BE49-F238E27FC236}">
                <a16:creationId xmlns:a16="http://schemas.microsoft.com/office/drawing/2014/main" id="{DEC209EE-FA07-40DC-966C-158A2C3F34F1}"/>
              </a:ext>
            </a:extLst>
          </p:cNvPr>
          <p:cNvPicPr>
            <a:picLocks noChangeAspect="1"/>
          </p:cNvPicPr>
          <p:nvPr/>
        </p:nvPicPr>
        <p:blipFill>
          <a:blip r:embed="rId7"/>
          <a:stretch>
            <a:fillRect/>
          </a:stretch>
        </p:blipFill>
        <p:spPr>
          <a:xfrm>
            <a:off x="267534" y="196224"/>
            <a:ext cx="1541461" cy="1959746"/>
          </a:xfrm>
          <a:prstGeom prst="rect">
            <a:avLst/>
          </a:prstGeom>
        </p:spPr>
      </p:pic>
      <p:pic>
        <p:nvPicPr>
          <p:cNvPr id="11" name="Content Placeholder 3" descr="preuzmi (10).jpg">
            <a:extLst>
              <a:ext uri="{FF2B5EF4-FFF2-40B4-BE49-F238E27FC236}">
                <a16:creationId xmlns:a16="http://schemas.microsoft.com/office/drawing/2014/main" id="{456380E0-DDED-4C74-BB10-F5119063AADC}"/>
              </a:ext>
            </a:extLst>
          </p:cNvPr>
          <p:cNvPicPr>
            <a:picLocks noGrp="1" noChangeAspect="1"/>
          </p:cNvPicPr>
          <p:nvPr>
            <p:ph idx="1"/>
          </p:nvPr>
        </p:nvPicPr>
        <p:blipFill>
          <a:blip r:embed="rId8"/>
          <a:stretch>
            <a:fillRect/>
          </a:stretch>
        </p:blipFill>
        <p:spPr>
          <a:xfrm>
            <a:off x="9108397" y="0"/>
            <a:ext cx="1857388" cy="2938905"/>
          </a:xfrm>
        </p:spPr>
      </p:pic>
    </p:spTree>
    <p:extLst>
      <p:ext uri="{BB962C8B-B14F-4D97-AF65-F5344CB8AC3E}">
        <p14:creationId xmlns:p14="http://schemas.microsoft.com/office/powerpoint/2010/main" val="86634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69024" y="196224"/>
            <a:ext cx="6022921" cy="1200329"/>
          </a:xfrm>
          <a:prstGeom prst="rect">
            <a:avLst/>
          </a:prstGeom>
          <a:solidFill>
            <a:schemeClr val="bg1">
              <a:lumMod val="75000"/>
            </a:schemeClr>
          </a:solidFill>
        </p:spPr>
        <p:txBody>
          <a:bodyPr wrap="square" rtlCol="0">
            <a:spAutoFit/>
          </a:bodyPr>
          <a:lstStyle/>
          <a:p>
            <a:r>
              <a:rPr lang="hr-HR" b="1" dirty="0">
                <a:solidFill>
                  <a:schemeClr val="bg1"/>
                </a:solidFill>
              </a:rPr>
              <a:t>Robert Marić, Dnevnik očajnika</a:t>
            </a:r>
          </a:p>
          <a:p>
            <a:r>
              <a:rPr lang="sl-SI" dirty="0">
                <a:solidFill>
                  <a:schemeClr val="bg1"/>
                </a:solidFill>
              </a:rPr>
              <a:t>Robert Marić bio je rođen u Splitu 21.12.1958. Napisao je mnoga djela, prvo bjavljeno  bilo  je </a:t>
            </a:r>
            <a:r>
              <a:rPr lang="sl-SI" i="1" dirty="0">
                <a:solidFill>
                  <a:schemeClr val="bg1"/>
                </a:solidFill>
              </a:rPr>
              <a:t>Ludi Šetači</a:t>
            </a:r>
            <a:r>
              <a:rPr lang="sl-SI" dirty="0">
                <a:solidFill>
                  <a:schemeClr val="bg1"/>
                </a:solidFill>
              </a:rPr>
              <a:t> 1988. godine.</a:t>
            </a:r>
            <a:endParaRPr lang="hr-HR" dirty="0">
              <a:solidFill>
                <a:schemeClr val="bg1"/>
              </a:solidFill>
            </a:endParaRPr>
          </a:p>
          <a:p>
            <a:endParaRPr lang="hr-HR" b="1" dirty="0">
              <a:solidFill>
                <a:schemeClr val="bg1"/>
              </a:solidFill>
            </a:endParaRPr>
          </a:p>
        </p:txBody>
      </p:sp>
      <p:sp>
        <p:nvSpPr>
          <p:cNvPr id="9" name="TekstniOkvir 8">
            <a:extLst>
              <a:ext uri="{FF2B5EF4-FFF2-40B4-BE49-F238E27FC236}">
                <a16:creationId xmlns:a16="http://schemas.microsoft.com/office/drawing/2014/main" id="{E8E9B41A-D62D-4950-AF52-09E68C37E84E}"/>
              </a:ext>
            </a:extLst>
          </p:cNvPr>
          <p:cNvSpPr txBox="1"/>
          <p:nvPr/>
        </p:nvSpPr>
        <p:spPr>
          <a:xfrm>
            <a:off x="191554" y="3245456"/>
            <a:ext cx="7335982" cy="2031325"/>
          </a:xfrm>
          <a:prstGeom prst="rect">
            <a:avLst/>
          </a:prstGeom>
          <a:noFill/>
        </p:spPr>
        <p:txBody>
          <a:bodyPr wrap="square" rtlCol="0">
            <a:spAutoFit/>
          </a:bodyPr>
          <a:lstStyle/>
          <a:p>
            <a:r>
              <a:rPr lang="sl-SI" dirty="0"/>
              <a:t>Djelo definitivno ima svoje trenutke, ali nekad zna biti dosta nerazumljivo, par puta je bio pokušan i WC humor što mi se osobno jako ne sviđa jer je neoriginalno, ali kad je smiješno,  stvarno je smiješno. Svakako bih preporučio knjigu. Humor djela je dosta satiričan, nekad i je meni  likova bilo više žao nego što bih im se smijao, ali kao što sam već rekao, za doći do i razumijeti šale, isplati se pročitati. Pisano je u poglavljima pa je dosta kraća nego što se čini.</a:t>
            </a:r>
            <a:endParaRPr lang="hr-HR" dirty="0"/>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156701950"/>
              </p:ext>
            </p:extLst>
          </p:nvPr>
        </p:nvGraphicFramePr>
        <p:xfrm>
          <a:off x="8149716" y="1953491"/>
          <a:ext cx="3774750" cy="443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9406467" y="6383787"/>
            <a:ext cx="2593979" cy="369332"/>
          </a:xfrm>
          <a:prstGeom prst="rect">
            <a:avLst/>
          </a:prstGeom>
          <a:noFill/>
        </p:spPr>
        <p:txBody>
          <a:bodyPr wrap="square" rtlCol="0">
            <a:spAutoFit/>
          </a:bodyPr>
          <a:lstStyle/>
          <a:p>
            <a:r>
              <a:rPr lang="hr-HR" b="1" dirty="0"/>
              <a:t>David Julijan Gavranić</a:t>
            </a:r>
          </a:p>
        </p:txBody>
      </p:sp>
      <p:pic>
        <p:nvPicPr>
          <p:cNvPr id="8" name="Content Placeholder 5">
            <a:extLst>
              <a:ext uri="{FF2B5EF4-FFF2-40B4-BE49-F238E27FC236}">
                <a16:creationId xmlns:a16="http://schemas.microsoft.com/office/drawing/2014/main" id="{23864526-306C-4FD4-9109-3EC5003E3E86}"/>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bwMode="auto">
          <a:xfrm>
            <a:off x="220788" y="432710"/>
            <a:ext cx="1918972" cy="18544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NEVNIK OČAJNIKA - Robert Marić - NOVA KNJIGA RAST | superknjizara.hr">
            <a:extLst>
              <a:ext uri="{FF2B5EF4-FFF2-40B4-BE49-F238E27FC236}">
                <a16:creationId xmlns:a16="http://schemas.microsoft.com/office/drawing/2014/main" id="{7D7A81FE-8AF0-453A-9DD5-F5ADF69A62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1842" y="432710"/>
            <a:ext cx="1624542" cy="259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887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69025" y="196224"/>
            <a:ext cx="5880692" cy="2585323"/>
          </a:xfrm>
          <a:prstGeom prst="rect">
            <a:avLst/>
          </a:prstGeom>
          <a:solidFill>
            <a:schemeClr val="bg1">
              <a:lumMod val="75000"/>
            </a:schemeClr>
          </a:solidFill>
        </p:spPr>
        <p:txBody>
          <a:bodyPr wrap="square" rtlCol="0">
            <a:spAutoFit/>
          </a:bodyPr>
          <a:lstStyle/>
          <a:p>
            <a:r>
              <a:rPr lang="hr-HR" b="1" dirty="0">
                <a:solidFill>
                  <a:schemeClr val="bg1"/>
                </a:solidFill>
              </a:rPr>
              <a:t>Miljenko Smoje, Dnevnik jednog penzionera</a:t>
            </a:r>
          </a:p>
          <a:p>
            <a:r>
              <a:rPr lang="hr-HR" sz="1800" dirty="0">
                <a:solidFill>
                  <a:schemeClr val="bg1"/>
                </a:solidFill>
              </a:rPr>
              <a:t>Miljenko Smoje bio je novinar, pisac i televizijski scenarist</a:t>
            </a:r>
          </a:p>
          <a:p>
            <a:r>
              <a:rPr lang="hr-HR" sz="1800" dirty="0">
                <a:solidFill>
                  <a:schemeClr val="bg1"/>
                </a:solidFill>
              </a:rPr>
              <a:t>Rodio se u Splitu 14.2.1923. te je preminuo 25.10.1995.</a:t>
            </a:r>
          </a:p>
          <a:p>
            <a:r>
              <a:rPr lang="hr-HR" sz="1800" dirty="0">
                <a:solidFill>
                  <a:schemeClr val="bg1"/>
                </a:solidFill>
              </a:rPr>
              <a:t>Pisao je putopise, satire, scenarije i reportaže o običnom čovjeku i suvremenom životu</a:t>
            </a:r>
          </a:p>
          <a:p>
            <a:r>
              <a:rPr lang="hr-HR" sz="1800" dirty="0">
                <a:solidFill>
                  <a:schemeClr val="bg1"/>
                </a:solidFill>
              </a:rPr>
              <a:t>Neka njegova djela su: Velo </a:t>
            </a:r>
            <a:r>
              <a:rPr lang="hr-HR" sz="1800" dirty="0" err="1">
                <a:solidFill>
                  <a:schemeClr val="bg1"/>
                </a:solidFill>
              </a:rPr>
              <a:t>misto</a:t>
            </a:r>
            <a:r>
              <a:rPr lang="hr-HR" sz="1800" dirty="0">
                <a:solidFill>
                  <a:schemeClr val="bg1"/>
                </a:solidFill>
              </a:rPr>
              <a:t>, Kronika Veloga </a:t>
            </a:r>
            <a:r>
              <a:rPr lang="hr-HR" sz="1800" dirty="0" err="1">
                <a:solidFill>
                  <a:schemeClr val="bg1"/>
                </a:solidFill>
              </a:rPr>
              <a:t>mista</a:t>
            </a:r>
            <a:r>
              <a:rPr lang="hr-HR" sz="1800" dirty="0">
                <a:solidFill>
                  <a:schemeClr val="bg1"/>
                </a:solidFill>
              </a:rPr>
              <a:t>, Dnevnik jednog penzionera i Hajdučka legenda.</a:t>
            </a:r>
          </a:p>
          <a:p>
            <a:endParaRPr lang="hr-HR" b="1" dirty="0">
              <a:solidFill>
                <a:schemeClr val="bg1"/>
              </a:solidFill>
            </a:endParaRPr>
          </a:p>
          <a:p>
            <a:endParaRPr lang="hr-HR" b="1" dirty="0"/>
          </a:p>
        </p:txBody>
      </p:sp>
      <p:sp>
        <p:nvSpPr>
          <p:cNvPr id="9" name="TekstniOkvir 8">
            <a:extLst>
              <a:ext uri="{FF2B5EF4-FFF2-40B4-BE49-F238E27FC236}">
                <a16:creationId xmlns:a16="http://schemas.microsoft.com/office/drawing/2014/main" id="{E8E9B41A-D62D-4950-AF52-09E68C37E84E}"/>
              </a:ext>
            </a:extLst>
          </p:cNvPr>
          <p:cNvSpPr txBox="1"/>
          <p:nvPr/>
        </p:nvSpPr>
        <p:spPr>
          <a:xfrm>
            <a:off x="191554" y="3245456"/>
            <a:ext cx="7335982" cy="2512996"/>
          </a:xfrm>
          <a:prstGeom prst="rect">
            <a:avLst/>
          </a:prstGeom>
          <a:noFill/>
        </p:spPr>
        <p:txBody>
          <a:bodyPr wrap="square" rtlCol="0">
            <a:spAutoFit/>
          </a:bodyPr>
          <a:lstStyle/>
          <a:p>
            <a:pPr>
              <a:lnSpc>
                <a:spcPct val="110000"/>
              </a:lnSpc>
            </a:pPr>
            <a:r>
              <a:rPr lang="hr-HR" sz="1800" dirty="0"/>
              <a:t>Djelo je pisano na čakavskom narječju što mi je ponekad predstavljalo probleme u razumijevanju iako je pridonijelo doživljaju čitanja. Knjiga mi je bila jako zanimljiva i smiješna jer opisuje kako je to postati penzioner, biti u situaciji da ne morate ništa raditi i imate beskonačno slobodnog vremena.  </a:t>
            </a:r>
            <a:r>
              <a:rPr lang="hr-HR" dirty="0"/>
              <a:t>Z</a:t>
            </a:r>
            <a:r>
              <a:rPr lang="hr-HR" sz="1800" dirty="0"/>
              <a:t>gode i nezgode iz svakodnevnog života </a:t>
            </a:r>
            <a:r>
              <a:rPr lang="hr-HR" dirty="0"/>
              <a:t>prikazane su </a:t>
            </a:r>
            <a:r>
              <a:rPr lang="hr-HR" sz="1800" dirty="0"/>
              <a:t>na jasan i smiješan način. Dok čitamo  možemo  se prisjetiti starih dijalektnih riječi koje su nažalost pomalo zaboravljene.</a:t>
            </a:r>
          </a:p>
          <a:p>
            <a:pPr marL="0" indent="0">
              <a:lnSpc>
                <a:spcPct val="110000"/>
              </a:lnSpc>
              <a:buNone/>
            </a:pPr>
            <a:endParaRPr lang="en-US" sz="1800" dirty="0"/>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3238562086"/>
              </p:ext>
            </p:extLst>
          </p:nvPr>
        </p:nvGraphicFramePr>
        <p:xfrm>
          <a:off x="8149716" y="1935332"/>
          <a:ext cx="3799628" cy="444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10386391" y="6383787"/>
            <a:ext cx="1614055" cy="369332"/>
          </a:xfrm>
          <a:prstGeom prst="rect">
            <a:avLst/>
          </a:prstGeom>
          <a:noFill/>
        </p:spPr>
        <p:txBody>
          <a:bodyPr wrap="square" rtlCol="0">
            <a:spAutoFit/>
          </a:bodyPr>
          <a:lstStyle/>
          <a:p>
            <a:r>
              <a:rPr lang="hr-HR" b="1" dirty="0"/>
              <a:t>Nina Lučić</a:t>
            </a:r>
          </a:p>
        </p:txBody>
      </p:sp>
      <p:pic>
        <p:nvPicPr>
          <p:cNvPr id="8" name="Slika 7" descr="rsz_1smoje.jpg">
            <a:extLst>
              <a:ext uri="{FF2B5EF4-FFF2-40B4-BE49-F238E27FC236}">
                <a16:creationId xmlns:a16="http://schemas.microsoft.com/office/drawing/2014/main" id="{BBF026A0-E8F4-434B-A662-8DE709465305}"/>
              </a:ext>
            </a:extLst>
          </p:cNvPr>
          <p:cNvPicPr>
            <a:picLocks noChangeAspect="1"/>
          </p:cNvPicPr>
          <p:nvPr/>
        </p:nvPicPr>
        <p:blipFill>
          <a:blip r:embed="rId7"/>
          <a:stretch>
            <a:fillRect/>
          </a:stretch>
        </p:blipFill>
        <p:spPr>
          <a:xfrm>
            <a:off x="315169" y="549947"/>
            <a:ext cx="1877876" cy="1877876"/>
          </a:xfrm>
          <a:prstGeom prst="rect">
            <a:avLst/>
          </a:prstGeom>
        </p:spPr>
      </p:pic>
      <p:pic>
        <p:nvPicPr>
          <p:cNvPr id="1026" name="Picture 2" descr="Dnevnik jednog penzionera | Knjižara i antikvarijat Brala | Zagreb">
            <a:extLst>
              <a:ext uri="{FF2B5EF4-FFF2-40B4-BE49-F238E27FC236}">
                <a16:creationId xmlns:a16="http://schemas.microsoft.com/office/drawing/2014/main" id="{C6D7A679-077F-4C41-8311-E6777C3EF5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0694" y="474213"/>
            <a:ext cx="1877415" cy="270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66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69025" y="196224"/>
            <a:ext cx="5880692" cy="2862322"/>
          </a:xfrm>
          <a:prstGeom prst="rect">
            <a:avLst/>
          </a:prstGeom>
          <a:solidFill>
            <a:schemeClr val="bg1">
              <a:lumMod val="75000"/>
            </a:schemeClr>
          </a:solidFill>
        </p:spPr>
        <p:txBody>
          <a:bodyPr wrap="square" rtlCol="0">
            <a:spAutoFit/>
          </a:bodyPr>
          <a:lstStyle/>
          <a:p>
            <a:pPr marL="228600">
              <a:lnSpc>
                <a:spcPct val="100000"/>
              </a:lnSpc>
            </a:pPr>
            <a:r>
              <a:rPr lang="hr-HR" b="1" dirty="0">
                <a:solidFill>
                  <a:schemeClr val="bg1"/>
                </a:solidFill>
              </a:rPr>
              <a:t>Kazimir Klarić, Crv sumnje</a:t>
            </a:r>
          </a:p>
          <a:p>
            <a:pPr marL="228600">
              <a:lnSpc>
                <a:spcPct val="100000"/>
              </a:lnSpc>
            </a:pPr>
            <a:r>
              <a:rPr lang="hr-HR" dirty="0">
                <a:solidFill>
                  <a:schemeClr val="bg1"/>
                </a:solidFill>
              </a:rPr>
              <a:t>Rodio se 12. prosinca 1940. u Okučanima, naselju u Brodsko-Posavskoj županiji. Diplomirao na Pravnome fakultetu u Zagrebu 1964. Pisao je humoristično-satirične romane (Na tri noge, Kolut natrag, Pasji svatovi).Pisao je i pripovijetke, knjige za djecu, a veliki uspjeh je postigao kao scenarist televizijskih komedija i drama. Umro je 2. rujna 2019. u Zagrebu. </a:t>
            </a:r>
            <a:endParaRPr lang="en-US" dirty="0">
              <a:solidFill>
                <a:schemeClr val="bg1"/>
              </a:solidFill>
            </a:endParaRPr>
          </a:p>
          <a:p>
            <a:r>
              <a:rPr lang="hr-HR" dirty="0">
                <a:solidFill>
                  <a:schemeClr val="bg1"/>
                </a:solidFill>
              </a:rPr>
              <a:t>    </a:t>
            </a:r>
            <a:r>
              <a:rPr lang="hr-HR" b="1" dirty="0">
                <a:solidFill>
                  <a:schemeClr val="bg1"/>
                </a:solidFill>
              </a:rPr>
              <a:t>                                        </a:t>
            </a:r>
          </a:p>
          <a:p>
            <a:endParaRPr lang="hr-HR" b="1" dirty="0"/>
          </a:p>
        </p:txBody>
      </p:sp>
      <p:sp>
        <p:nvSpPr>
          <p:cNvPr id="9" name="TekstniOkvir 8">
            <a:extLst>
              <a:ext uri="{FF2B5EF4-FFF2-40B4-BE49-F238E27FC236}">
                <a16:creationId xmlns:a16="http://schemas.microsoft.com/office/drawing/2014/main" id="{E8E9B41A-D62D-4950-AF52-09E68C37E84E}"/>
              </a:ext>
            </a:extLst>
          </p:cNvPr>
          <p:cNvSpPr txBox="1"/>
          <p:nvPr/>
        </p:nvSpPr>
        <p:spPr>
          <a:xfrm>
            <a:off x="296326" y="3678075"/>
            <a:ext cx="7339956" cy="1903598"/>
          </a:xfrm>
          <a:prstGeom prst="rect">
            <a:avLst/>
          </a:prstGeom>
          <a:noFill/>
        </p:spPr>
        <p:txBody>
          <a:bodyPr wrap="square" rtlCol="0">
            <a:spAutoFit/>
          </a:bodyPr>
          <a:lstStyle/>
          <a:p>
            <a:pPr marL="0" indent="0" algn="ctr">
              <a:lnSpc>
                <a:spcPct val="110000"/>
              </a:lnSpc>
              <a:buNone/>
            </a:pPr>
            <a:r>
              <a:rPr lang="hr-HR" dirty="0"/>
              <a:t>Iako nisam uzoran čitatelj i ne čitam baš često, a i ako nešto čitam to nikad nije iz suvremene literature, ali moram priznati da mi se ova knjiga baš svidjela i u puno dijelova nasmijala. Jako mi se svidjelo to što pisac na smiješan način ukazuje na probleme iz suvremenog društva. Ukoliko se traži u djelu nešto smješno ne može se izvući jedna rečenica već se ta rečenica mora ubaciti u kontekst. Kad bih morao ocijeniti ovo djelo, moja ocjena bi bila odličan.</a:t>
            </a:r>
            <a:endParaRPr lang="en-US" sz="1800" dirty="0"/>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3138082686"/>
              </p:ext>
            </p:extLst>
          </p:nvPr>
        </p:nvGraphicFramePr>
        <p:xfrm>
          <a:off x="8149717" y="1953491"/>
          <a:ext cx="3774750" cy="443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10196053" y="6383787"/>
            <a:ext cx="1804394" cy="369332"/>
          </a:xfrm>
          <a:prstGeom prst="rect">
            <a:avLst/>
          </a:prstGeom>
          <a:noFill/>
        </p:spPr>
        <p:txBody>
          <a:bodyPr wrap="square" rtlCol="0">
            <a:spAutoFit/>
          </a:bodyPr>
          <a:lstStyle/>
          <a:p>
            <a:r>
              <a:rPr lang="hr-HR" b="1" dirty="0"/>
              <a:t>Nikola Petković</a:t>
            </a:r>
          </a:p>
        </p:txBody>
      </p:sp>
      <p:pic>
        <p:nvPicPr>
          <p:cNvPr id="2050" name="Picture 2" descr="Crv sumnje dostupno u online trgovini - Ezop antikvarijat">
            <a:extLst>
              <a:ext uri="{FF2B5EF4-FFF2-40B4-BE49-F238E27FC236}">
                <a16:creationId xmlns:a16="http://schemas.microsoft.com/office/drawing/2014/main" id="{B4BCC5A3-9743-49ED-A891-6DC5D61C04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7843" y="338074"/>
            <a:ext cx="1911766" cy="2785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36. priča: Kazimir Klarić: Na kratkom lancu - Večernji.hr">
            <a:extLst>
              <a:ext uri="{FF2B5EF4-FFF2-40B4-BE49-F238E27FC236}">
                <a16:creationId xmlns:a16="http://schemas.microsoft.com/office/drawing/2014/main" id="{9243635E-6D7B-4657-B5AA-A63C2B4532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134" y="284570"/>
            <a:ext cx="2017891" cy="134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159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85FDAE-F802-4580-8AFE-21DAACF58355}"/>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62688" y="3857134"/>
            <a:ext cx="5929312"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niOkvir 6">
            <a:extLst>
              <a:ext uri="{FF2B5EF4-FFF2-40B4-BE49-F238E27FC236}">
                <a16:creationId xmlns:a16="http://schemas.microsoft.com/office/drawing/2014/main" id="{490CDF83-19EE-4689-B609-3A8DA53C9B97}"/>
              </a:ext>
            </a:extLst>
          </p:cNvPr>
          <p:cNvSpPr txBox="1"/>
          <p:nvPr/>
        </p:nvSpPr>
        <p:spPr>
          <a:xfrm>
            <a:off x="103909" y="140247"/>
            <a:ext cx="11984182" cy="6577506"/>
          </a:xfrm>
          <a:prstGeom prst="rect">
            <a:avLst/>
          </a:prstGeom>
          <a:noFill/>
        </p:spPr>
        <p:txBody>
          <a:bodyPr wrap="square" rtlCol="0">
            <a:spAutoFit/>
          </a:bodyPr>
          <a:lstStyle/>
          <a:p>
            <a:r>
              <a:rPr lang="hr-HR" sz="2000" b="1" dirty="0">
                <a:solidFill>
                  <a:srgbClr val="CC9900"/>
                </a:solidFill>
                <a:cs typeface="Times New Roman" panose="02020603050405020304" pitchFamily="18" charset="0"/>
              </a:rPr>
              <a:t>O projektu Smijeh je lijek – Sasvim neozbiljne knjige</a:t>
            </a:r>
          </a:p>
          <a:p>
            <a:endParaRPr lang="hr-HR" sz="2000" b="1" dirty="0">
              <a:cs typeface="Times New Roman" panose="02020603050405020304" pitchFamily="18" charset="0"/>
            </a:endParaRPr>
          </a:p>
          <a:p>
            <a:pPr marL="285750" indent="-285750">
              <a:buFont typeface="Wingdings" panose="05000000000000000000" pitchFamily="2" charset="2"/>
              <a:buChar char="v"/>
            </a:pPr>
            <a:r>
              <a:rPr lang="hr-HR" sz="1600" dirty="0">
                <a:cs typeface="Times New Roman" panose="02020603050405020304" pitchFamily="18" charset="0"/>
              </a:rPr>
              <a:t>Ciljevi: </a:t>
            </a:r>
            <a:r>
              <a:rPr lang="hr-HR" sz="1600" dirty="0">
                <a:effectLst/>
                <a:ea typeface="Times New Roman" panose="02020603050405020304" pitchFamily="18" charset="0"/>
              </a:rPr>
              <a:t>poticati čitanje; stvarati pisane i govorene tekstove; čitati  i interpretirati suvremene hrvatske književnike; razvijati kreativno izražavanje,  retoričke sposobnosti kritički osjećaj i umjetnički doživljaj književnih djela</a:t>
            </a:r>
          </a:p>
          <a:p>
            <a:pPr marL="285750" indent="-285750">
              <a:buFont typeface="Wingdings" panose="05000000000000000000" pitchFamily="2" charset="2"/>
              <a:buChar char="v"/>
            </a:pPr>
            <a:endParaRPr lang="hr-HR" sz="1600" dirty="0">
              <a:cs typeface="Times New Roman" panose="02020603050405020304" pitchFamily="18" charset="0"/>
            </a:endParaRPr>
          </a:p>
          <a:p>
            <a:pPr marL="285750" lvl="0" indent="-285750">
              <a:lnSpc>
                <a:spcPct val="150000"/>
              </a:lnSpc>
              <a:buFont typeface="Wingdings" panose="05000000000000000000" pitchFamily="2" charset="2"/>
              <a:buChar char="v"/>
            </a:pPr>
            <a:r>
              <a:rPr lang="hr-HR" sz="1600" dirty="0">
                <a:cs typeface="Times New Roman" panose="02020603050405020304" pitchFamily="18" charset="0"/>
              </a:rPr>
              <a:t>Namjena: </a:t>
            </a:r>
            <a:r>
              <a:rPr lang="hr-HR" sz="1600" dirty="0">
                <a:effectLst/>
                <a:ea typeface="Times New Roman" panose="02020603050405020304" pitchFamily="18" charset="0"/>
              </a:rPr>
              <a:t>uključiti se u temu Mjeseca hrvatske knjige </a:t>
            </a:r>
            <a:r>
              <a:rPr lang="hr-HR" sz="1600" i="1" dirty="0">
                <a:effectLst/>
                <a:ea typeface="Times New Roman" panose="02020603050405020304" pitchFamily="18" charset="0"/>
              </a:rPr>
              <a:t>Ajmo HRVATI se s knjigom  </a:t>
            </a:r>
            <a:r>
              <a:rPr lang="hr-HR" sz="1600" dirty="0">
                <a:effectLst/>
                <a:ea typeface="Times New Roman" panose="02020603050405020304" pitchFamily="18" charset="0"/>
              </a:rPr>
              <a:t>čitajući hrvatske suvremene pisce prozaiste; povezati ishode B.2.1.,  B.2.2  i  B.2. 4., odnosno 1. temu u </a:t>
            </a:r>
            <a:r>
              <a:rPr lang="hr-HR" sz="1600" dirty="0" err="1">
                <a:effectLst/>
                <a:ea typeface="Times New Roman" panose="02020603050405020304" pitchFamily="18" charset="0"/>
              </a:rPr>
              <a:t>Kurikulu</a:t>
            </a:r>
            <a:r>
              <a:rPr lang="hr-HR" sz="1600" dirty="0">
                <a:effectLst/>
                <a:ea typeface="Times New Roman" panose="02020603050405020304" pitchFamily="18" charset="0"/>
              </a:rPr>
              <a:t> 2. razreda  </a:t>
            </a:r>
            <a:r>
              <a:rPr lang="hr-HR" sz="1600" i="1" dirty="0">
                <a:effectLst/>
                <a:ea typeface="Times New Roman" panose="02020603050405020304" pitchFamily="18" charset="0"/>
              </a:rPr>
              <a:t>Smijeh je lijek</a:t>
            </a:r>
            <a:r>
              <a:rPr lang="hr-HR" sz="1600" dirty="0">
                <a:effectLst/>
                <a:ea typeface="Times New Roman" panose="02020603050405020304" pitchFamily="18" charset="0"/>
              </a:rPr>
              <a:t> i temu MHK; analizirati tekstove popularne i visoke kulture i njihov utjecaj na kulturni identitet; razvijati svijest o važnosti čitanja i pisanja; organizirati književnu  čitaonicu  inspiriranu rezultatima našeg istraživanja</a:t>
            </a:r>
          </a:p>
          <a:p>
            <a:pPr marL="285750" indent="-285750">
              <a:lnSpc>
                <a:spcPct val="150000"/>
              </a:lnSpc>
              <a:buFont typeface="Wingdings" panose="05000000000000000000" pitchFamily="2" charset="2"/>
              <a:buChar char="v"/>
            </a:pPr>
            <a:r>
              <a:rPr lang="hr-HR" sz="1600" dirty="0">
                <a:cs typeface="Times New Roman" panose="02020603050405020304" pitchFamily="18" charset="0"/>
              </a:rPr>
              <a:t> ishodi </a:t>
            </a:r>
          </a:p>
          <a:p>
            <a:pPr>
              <a:lnSpc>
                <a:spcPct val="150000"/>
              </a:lnSpc>
            </a:pPr>
            <a:r>
              <a:rPr lang="hr-HR" sz="1600" dirty="0">
                <a:cs typeface="Times New Roman" panose="02020603050405020304" pitchFamily="18" charset="0"/>
              </a:rPr>
              <a:t>Učenik:</a:t>
            </a:r>
          </a:p>
          <a:p>
            <a:pPr>
              <a:lnSpc>
                <a:spcPct val="150000"/>
              </a:lnSpc>
            </a:pPr>
            <a:r>
              <a:rPr lang="hr-HR" sz="1600" b="1" dirty="0">
                <a:cs typeface="Times New Roman" panose="02020603050405020304" pitchFamily="18" charset="0"/>
              </a:rPr>
              <a:t>	A.2.1</a:t>
            </a:r>
            <a:r>
              <a:rPr lang="hr-HR" sz="1600" dirty="0">
                <a:cs typeface="Times New Roman" panose="02020603050405020304" pitchFamily="18" charset="0"/>
              </a:rPr>
              <a:t>.  primjenjuje pravogovorna pravila hrvatskoga standardnoga jezika uvažavajući verbalne i neverbalne vrednote hrvatskoga 	standardnoga jezika </a:t>
            </a:r>
          </a:p>
          <a:p>
            <a:pPr>
              <a:lnSpc>
                <a:spcPct val="150000"/>
              </a:lnSpc>
            </a:pPr>
            <a:r>
              <a:rPr lang="hr-HR" sz="1600" b="1" dirty="0">
                <a:cs typeface="Times New Roman" panose="02020603050405020304" pitchFamily="18" charset="0"/>
              </a:rPr>
              <a:t>	A.2.4</a:t>
            </a:r>
            <a:r>
              <a:rPr lang="hr-HR" sz="1600" dirty="0">
                <a:cs typeface="Times New Roman" panose="02020603050405020304" pitchFamily="18" charset="0"/>
              </a:rPr>
              <a:t>. primjenjuje pravopisna i jezična pravila hrvatskoga standardnog jezika	</a:t>
            </a:r>
          </a:p>
          <a:p>
            <a:pPr>
              <a:lnSpc>
                <a:spcPct val="150000"/>
              </a:lnSpc>
            </a:pPr>
            <a:r>
              <a:rPr lang="hr-HR" sz="1600" b="1" dirty="0">
                <a:effectLst/>
                <a:ea typeface="Calibri" panose="020F0502020204030204" pitchFamily="34" charset="0"/>
                <a:cs typeface="Times New Roman" panose="02020603050405020304" pitchFamily="18" charset="0"/>
              </a:rPr>
              <a:t>	B.2.1.</a:t>
            </a:r>
            <a:r>
              <a:rPr lang="hr-HR" sz="1600" dirty="0">
                <a:effectLst/>
                <a:ea typeface="Calibri" panose="020F0502020204030204" pitchFamily="34" charset="0"/>
                <a:cs typeface="Times New Roman" panose="02020603050405020304" pitchFamily="18" charset="0"/>
              </a:rPr>
              <a:t>  izražava svoj literarni doživljaj i obrazlaže stavove o književnom tekstu.</a:t>
            </a:r>
          </a:p>
          <a:p>
            <a:pPr>
              <a:lnSpc>
                <a:spcPct val="150000"/>
              </a:lnSpc>
            </a:pPr>
            <a:r>
              <a:rPr lang="hr-HR" sz="1600" b="1" dirty="0">
                <a:effectLst/>
                <a:ea typeface="Calibri" panose="020F0502020204030204" pitchFamily="34" charset="0"/>
                <a:cs typeface="Times New Roman" panose="02020603050405020304" pitchFamily="18" charset="0"/>
              </a:rPr>
              <a:t>	B.2.2.</a:t>
            </a:r>
            <a:r>
              <a:rPr lang="hr-HR" sz="1600" dirty="0">
                <a:effectLst/>
                <a:ea typeface="Calibri" panose="020F0502020204030204" pitchFamily="34" charset="0"/>
                <a:cs typeface="Times New Roman" panose="02020603050405020304" pitchFamily="18" charset="0"/>
              </a:rPr>
              <a:t>  uspoređuje književne tekstove prema temi ili žanru na sadržajnoj i izraznoj razini i primjenjuje književnoteorijske pojmove. </a:t>
            </a:r>
          </a:p>
          <a:p>
            <a:pPr>
              <a:lnSpc>
                <a:spcPct val="150000"/>
              </a:lnSpc>
            </a:pPr>
            <a:r>
              <a:rPr lang="hr-HR" sz="1600" b="1" dirty="0">
                <a:effectLst/>
                <a:ea typeface="Calibri" panose="020F0502020204030204" pitchFamily="34" charset="0"/>
                <a:cs typeface="Times New Roman" panose="02020603050405020304" pitchFamily="18" charset="0"/>
              </a:rPr>
              <a:t>	B.2.4.</a:t>
            </a:r>
            <a:r>
              <a:rPr lang="hr-HR" sz="1600" dirty="0">
                <a:effectLst/>
                <a:ea typeface="Calibri" panose="020F0502020204030204" pitchFamily="34" charset="0"/>
                <a:cs typeface="Times New Roman" panose="02020603050405020304" pitchFamily="18" charset="0"/>
              </a:rPr>
              <a:t>stvaralački se izražava prema vlastitome interesu potaknut tekstom. </a:t>
            </a:r>
          </a:p>
          <a:p>
            <a:pPr>
              <a:lnSpc>
                <a:spcPct val="150000"/>
              </a:lnSpc>
            </a:pPr>
            <a:r>
              <a:rPr lang="hr-HR" sz="1600" b="1" dirty="0">
                <a:effectLst/>
                <a:ea typeface="Calibri" panose="020F0502020204030204" pitchFamily="34" charset="0"/>
                <a:cs typeface="Times New Roman" panose="02020603050405020304" pitchFamily="18" charset="0"/>
              </a:rPr>
              <a:t>	C.2.1.</a:t>
            </a:r>
            <a:r>
              <a:rPr lang="hr-HR" sz="1600" dirty="0">
                <a:effectLst/>
                <a:ea typeface="Calibri" panose="020F0502020204030204" pitchFamily="34" charset="0"/>
                <a:cs typeface="Times New Roman" panose="02020603050405020304" pitchFamily="18" charset="0"/>
              </a:rPr>
              <a:t> prosuđuje utjecaj medijskih tekstova na oblikovanje životnoga stila primatelja. </a:t>
            </a:r>
          </a:p>
          <a:p>
            <a:pPr>
              <a:lnSpc>
                <a:spcPct val="150000"/>
              </a:lnSpc>
            </a:pPr>
            <a:r>
              <a:rPr lang="hr-HR" sz="1600" b="1" dirty="0">
                <a:effectLst/>
                <a:ea typeface="Calibri" panose="020F0502020204030204" pitchFamily="34" charset="0"/>
              </a:rPr>
              <a:t>	C.2.2.</a:t>
            </a:r>
            <a:r>
              <a:rPr lang="hr-HR" sz="1600" dirty="0">
                <a:effectLst/>
                <a:ea typeface="Calibri" panose="020F0502020204030204" pitchFamily="34" charset="0"/>
              </a:rPr>
              <a:t> analizira tekstove iz hrvatske kulturne baštine i kulturnoga kruga i njihov utjecaj na vlastiti kulturni identitet.</a:t>
            </a:r>
            <a:endParaRPr lang="hr-HR"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203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69025" y="196224"/>
            <a:ext cx="5880692" cy="2862322"/>
          </a:xfrm>
          <a:prstGeom prst="rect">
            <a:avLst/>
          </a:prstGeom>
          <a:solidFill>
            <a:schemeClr val="bg1">
              <a:lumMod val="75000"/>
            </a:schemeClr>
          </a:solidFill>
        </p:spPr>
        <p:txBody>
          <a:bodyPr wrap="square" rtlCol="0">
            <a:spAutoFit/>
          </a:bodyPr>
          <a:lstStyle/>
          <a:p>
            <a:pPr marL="228600">
              <a:lnSpc>
                <a:spcPct val="100000"/>
              </a:lnSpc>
            </a:pPr>
            <a:r>
              <a:rPr lang="hr-HR" b="1" dirty="0">
                <a:solidFill>
                  <a:schemeClr val="bg1"/>
                </a:solidFill>
              </a:rPr>
              <a:t>Rujana </a:t>
            </a:r>
            <a:r>
              <a:rPr lang="hr-HR" b="1" dirty="0" err="1">
                <a:solidFill>
                  <a:schemeClr val="bg1"/>
                </a:solidFill>
              </a:rPr>
              <a:t>Jeger</a:t>
            </a:r>
            <a:r>
              <a:rPr lang="hr-HR" b="1" dirty="0">
                <a:solidFill>
                  <a:schemeClr val="bg1"/>
                </a:solidFill>
              </a:rPr>
              <a:t>, </a:t>
            </a:r>
            <a:r>
              <a:rPr lang="hr-HR" b="1" dirty="0" err="1">
                <a:solidFill>
                  <a:schemeClr val="bg1"/>
                </a:solidFill>
              </a:rPr>
              <a:t>Darkroom</a:t>
            </a:r>
            <a:endParaRPr lang="hr-HR" b="1" dirty="0">
              <a:solidFill>
                <a:schemeClr val="bg1"/>
              </a:solidFill>
            </a:endParaRPr>
          </a:p>
          <a:p>
            <a:r>
              <a:rPr lang="hr-HR" sz="1800" dirty="0">
                <a:solidFill>
                  <a:schemeClr val="bg1"/>
                </a:solidFill>
                <a:effectLst/>
              </a:rPr>
              <a:t>Rujana </a:t>
            </a:r>
            <a:r>
              <a:rPr lang="hr-HR" sz="1800" dirty="0" err="1">
                <a:solidFill>
                  <a:schemeClr val="bg1"/>
                </a:solidFill>
                <a:effectLst/>
              </a:rPr>
              <a:t>Jeger</a:t>
            </a:r>
            <a:r>
              <a:rPr lang="hr-HR" sz="1800" dirty="0">
                <a:solidFill>
                  <a:schemeClr val="bg1"/>
                </a:solidFill>
                <a:effectLst/>
              </a:rPr>
              <a:t> rođena je kao Rujana Drakulić 1968. u Zagrebu. Diplomirala je arheologiju na zagrebačkom Filozofskom fakultetu 1996. Godine 1991. otišla je živjeti u Beč, gdje je radila razne poslove, od prevodilačkih, preko novinarskih, do arheoloških. Profesionalno se bavi teorijskim radovima na području arheologije  i domestikacije pasa. Njezina djela su: </a:t>
            </a:r>
            <a:r>
              <a:rPr lang="hr-HR" sz="1800" dirty="0" err="1">
                <a:solidFill>
                  <a:schemeClr val="bg1"/>
                </a:solidFill>
                <a:effectLst/>
              </a:rPr>
              <a:t>Darkroom</a:t>
            </a:r>
            <a:r>
              <a:rPr lang="hr-HR" sz="1800" dirty="0">
                <a:solidFill>
                  <a:schemeClr val="bg1"/>
                </a:solidFill>
                <a:effectLst/>
              </a:rPr>
              <a:t>, </a:t>
            </a:r>
            <a:r>
              <a:rPr lang="hr-HR" sz="1800" dirty="0" err="1">
                <a:solidFill>
                  <a:schemeClr val="bg1"/>
                </a:solidFill>
                <a:effectLst/>
              </a:rPr>
              <a:t>Založba</a:t>
            </a:r>
            <a:r>
              <a:rPr lang="hr-HR" sz="1800" dirty="0">
                <a:solidFill>
                  <a:schemeClr val="bg1"/>
                </a:solidFill>
                <a:effectLst/>
              </a:rPr>
              <a:t> Goga, </a:t>
            </a:r>
            <a:r>
              <a:rPr lang="hr-HR" sz="1800" dirty="0" err="1">
                <a:solidFill>
                  <a:schemeClr val="bg1"/>
                </a:solidFill>
                <a:effectLst/>
              </a:rPr>
              <a:t>Czarne</a:t>
            </a:r>
            <a:r>
              <a:rPr lang="hr-HR" sz="1800" dirty="0">
                <a:solidFill>
                  <a:schemeClr val="bg1"/>
                </a:solidFill>
                <a:effectLst/>
              </a:rPr>
              <a:t>,  Posve osobno, Opsjednuta, Hod po rubu, Bez dlake na jeziku – o psima i ljudima i Moje mjesto pod suncem.</a:t>
            </a:r>
            <a:endParaRPr lang="hr-HR" dirty="0"/>
          </a:p>
        </p:txBody>
      </p:sp>
      <p:sp>
        <p:nvSpPr>
          <p:cNvPr id="9" name="TekstniOkvir 8">
            <a:extLst>
              <a:ext uri="{FF2B5EF4-FFF2-40B4-BE49-F238E27FC236}">
                <a16:creationId xmlns:a16="http://schemas.microsoft.com/office/drawing/2014/main" id="{E8E9B41A-D62D-4950-AF52-09E68C37E84E}"/>
              </a:ext>
            </a:extLst>
          </p:cNvPr>
          <p:cNvSpPr txBox="1"/>
          <p:nvPr/>
        </p:nvSpPr>
        <p:spPr>
          <a:xfrm>
            <a:off x="267533" y="3678075"/>
            <a:ext cx="7339956" cy="2862322"/>
          </a:xfrm>
          <a:prstGeom prst="rect">
            <a:avLst/>
          </a:prstGeom>
          <a:noFill/>
        </p:spPr>
        <p:txBody>
          <a:bodyPr wrap="square" rtlCol="0">
            <a:spAutoFit/>
          </a:bodyPr>
          <a:lstStyle/>
          <a:p>
            <a:r>
              <a:rPr lang="hr-HR" dirty="0"/>
              <a:t>Ovo djelo je bilo poprilično zanimljivo. Trebalo mi je malo vremena da se priviknem na način pisanja teksta, s obzirom da nije pisano u obliku standardnog romana. U početku se nisam baš snalazila u čitanju zbog neobičnog načina pisanja, ali nakon par stranica navikla sam se. Pisano je razgovornim stilom što omogućuje lakše razumijevanje, ali sadržaj nije baš povezan već autorica skače s teme na temu. Međutim svaka tema je obrađena na smiješan i zanimljiv način. Ima popriličan broj vulgarnih šala, ali sve su povezane svakodnevnim životom što ih čini smiješnima (odnosi u obitelji, pijanstva, pušenje i slično). Sve u svemu knjiga mi se jako svidjela i preporučila bih je svima koji je nisu pročitali.</a:t>
            </a:r>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120452374"/>
              </p:ext>
            </p:extLst>
          </p:nvPr>
        </p:nvGraphicFramePr>
        <p:xfrm>
          <a:off x="8149717" y="1953491"/>
          <a:ext cx="3774750" cy="443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10196053" y="6383787"/>
            <a:ext cx="1804394" cy="369332"/>
          </a:xfrm>
          <a:prstGeom prst="rect">
            <a:avLst/>
          </a:prstGeom>
          <a:noFill/>
        </p:spPr>
        <p:txBody>
          <a:bodyPr wrap="square" rtlCol="0">
            <a:spAutoFit/>
          </a:bodyPr>
          <a:lstStyle/>
          <a:p>
            <a:r>
              <a:rPr lang="hr-HR" b="1" dirty="0"/>
              <a:t>Kata Silić</a:t>
            </a:r>
          </a:p>
        </p:txBody>
      </p:sp>
      <p:pic>
        <p:nvPicPr>
          <p:cNvPr id="1026" name="Picture 2" descr="Darkroom - Rujana Jeger - 40 kn">
            <a:extLst>
              <a:ext uri="{FF2B5EF4-FFF2-40B4-BE49-F238E27FC236}">
                <a16:creationId xmlns:a16="http://schemas.microsoft.com/office/drawing/2014/main" id="{9523589D-9A9A-482B-9600-69B2CD2014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9538" y="176864"/>
            <a:ext cx="1745318" cy="2862322"/>
          </a:xfrm>
          <a:prstGeom prst="rect">
            <a:avLst/>
          </a:prstGeom>
          <a:noFill/>
          <a:extLst>
            <a:ext uri="{909E8E84-426E-40DD-AFC4-6F175D3DCCD1}">
              <a14:hiddenFill xmlns:a14="http://schemas.microsoft.com/office/drawing/2010/main">
                <a:solidFill>
                  <a:srgbClr val="FFFFFF"/>
                </a:solidFill>
              </a14:hiddenFill>
            </a:ext>
          </a:extLst>
        </p:spPr>
      </p:pic>
      <p:pic>
        <p:nvPicPr>
          <p:cNvPr id="10" name="Rezervirano mjesto sadržaja 4">
            <a:extLst>
              <a:ext uri="{FF2B5EF4-FFF2-40B4-BE49-F238E27FC236}">
                <a16:creationId xmlns:a16="http://schemas.microsoft.com/office/drawing/2014/main" id="{75B1087B-4BA6-4C50-A53D-1707B014E9BA}"/>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133164" y="221253"/>
            <a:ext cx="1935333" cy="1933317"/>
          </a:xfrm>
        </p:spPr>
      </p:pic>
    </p:spTree>
    <p:extLst>
      <p:ext uri="{BB962C8B-B14F-4D97-AF65-F5344CB8AC3E}">
        <p14:creationId xmlns:p14="http://schemas.microsoft.com/office/powerpoint/2010/main" val="2956722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69025" y="196224"/>
            <a:ext cx="5880692" cy="2585323"/>
          </a:xfrm>
          <a:prstGeom prst="rect">
            <a:avLst/>
          </a:prstGeom>
          <a:solidFill>
            <a:schemeClr val="bg1">
              <a:lumMod val="75000"/>
            </a:schemeClr>
          </a:solidFill>
        </p:spPr>
        <p:txBody>
          <a:bodyPr wrap="square" rtlCol="0">
            <a:spAutoFit/>
          </a:bodyPr>
          <a:lstStyle/>
          <a:p>
            <a:pPr marL="228600">
              <a:lnSpc>
                <a:spcPct val="100000"/>
              </a:lnSpc>
            </a:pPr>
            <a:r>
              <a:rPr lang="hr-HR" b="1" dirty="0" err="1">
                <a:solidFill>
                  <a:schemeClr val="bg1"/>
                </a:solidFill>
              </a:rPr>
              <a:t>Đermano</a:t>
            </a:r>
            <a:r>
              <a:rPr lang="hr-HR" b="1" dirty="0">
                <a:solidFill>
                  <a:schemeClr val="bg1"/>
                </a:solidFill>
              </a:rPr>
              <a:t> </a:t>
            </a:r>
            <a:r>
              <a:rPr lang="hr-HR" b="1" dirty="0" err="1">
                <a:solidFill>
                  <a:schemeClr val="bg1"/>
                </a:solidFill>
              </a:rPr>
              <a:t>Senjanović</a:t>
            </a:r>
            <a:r>
              <a:rPr lang="hr-HR" b="1" dirty="0">
                <a:solidFill>
                  <a:schemeClr val="bg1"/>
                </a:solidFill>
              </a:rPr>
              <a:t>, Evo me u </a:t>
            </a:r>
            <a:r>
              <a:rPr lang="hr-HR" b="1" dirty="0" err="1">
                <a:solidFill>
                  <a:schemeClr val="bg1"/>
                </a:solidFill>
              </a:rPr>
              <a:t>posteju</a:t>
            </a:r>
            <a:endParaRPr lang="hr-HR" b="1" dirty="0">
              <a:solidFill>
                <a:schemeClr val="bg1"/>
              </a:solidFill>
            </a:endParaRPr>
          </a:p>
          <a:p>
            <a:pPr marL="228600"/>
            <a:r>
              <a:rPr lang="en-US" sz="1800" dirty="0" err="1">
                <a:solidFill>
                  <a:schemeClr val="bg1"/>
                </a:solidFill>
                <a:latin typeface="Times New Roman" panose="02020603050405020304" pitchFamily="18" charset="0"/>
                <a:cs typeface="Times New Roman" panose="02020603050405020304" pitchFamily="18" charset="0"/>
              </a:rPr>
              <a:t>Đermano</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Ćićo</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Senjanović</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rođen</a:t>
            </a:r>
            <a:r>
              <a:rPr lang="en-US" sz="1800" dirty="0">
                <a:solidFill>
                  <a:schemeClr val="bg1"/>
                </a:solidFill>
                <a:latin typeface="Times New Roman" panose="02020603050405020304" pitchFamily="18" charset="0"/>
                <a:cs typeface="Times New Roman" panose="02020603050405020304" pitchFamily="18" charset="0"/>
              </a:rPr>
              <a:t> 1949. </a:t>
            </a:r>
            <a:r>
              <a:rPr lang="en-US" sz="1800" dirty="0" err="1">
                <a:solidFill>
                  <a:schemeClr val="bg1"/>
                </a:solidFill>
                <a:latin typeface="Times New Roman" panose="02020603050405020304" pitchFamily="18" charset="0"/>
                <a:cs typeface="Times New Roman" panose="02020603050405020304" pitchFamily="18" charset="0"/>
              </a:rPr>
              <a:t>godine</a:t>
            </a:r>
            <a:r>
              <a:rPr lang="en-US" sz="1800" dirty="0">
                <a:solidFill>
                  <a:schemeClr val="bg1"/>
                </a:solidFill>
                <a:latin typeface="Times New Roman" panose="02020603050405020304" pitchFamily="18" charset="0"/>
                <a:cs typeface="Times New Roman" panose="02020603050405020304" pitchFamily="18" charset="0"/>
              </a:rPr>
              <a:t> u </a:t>
            </a:r>
            <a:r>
              <a:rPr lang="en-US" sz="1800" dirty="0" err="1">
                <a:solidFill>
                  <a:schemeClr val="bg1"/>
                </a:solidFill>
                <a:latin typeface="Times New Roman" panose="02020603050405020304" pitchFamily="18" charset="0"/>
                <a:cs typeface="Times New Roman" panose="02020603050405020304" pitchFamily="18" charset="0"/>
              </a:rPr>
              <a:t>Splitu</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gdje</a:t>
            </a:r>
            <a:r>
              <a:rPr lang="en-US" sz="1800" dirty="0">
                <a:solidFill>
                  <a:schemeClr val="bg1"/>
                </a:solidFill>
                <a:latin typeface="Times New Roman" panose="02020603050405020304" pitchFamily="18" charset="0"/>
                <a:cs typeface="Times New Roman" panose="02020603050405020304" pitchFamily="18" charset="0"/>
              </a:rPr>
              <a:t> je </a:t>
            </a:r>
            <a:r>
              <a:rPr lang="en-US" sz="1800" dirty="0" err="1">
                <a:solidFill>
                  <a:schemeClr val="bg1"/>
                </a:solidFill>
                <a:latin typeface="Times New Roman" panose="02020603050405020304" pitchFamily="18" charset="0"/>
                <a:cs typeface="Times New Roman" panose="02020603050405020304" pitchFamily="18" charset="0"/>
              </a:rPr>
              <a:t>završio</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osnovno</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srednjoškolsko</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obrazovanje</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Diplomirao</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na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ekonomskom</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fakultetu</a:t>
            </a:r>
            <a:r>
              <a:rPr lang="en-US" sz="1800" dirty="0">
                <a:solidFill>
                  <a:schemeClr val="bg1"/>
                </a:solidFill>
                <a:latin typeface="Times New Roman" panose="02020603050405020304" pitchFamily="18" charset="0"/>
                <a:cs typeface="Times New Roman" panose="02020603050405020304" pitchFamily="18" charset="0"/>
              </a:rPr>
              <a:t> u </a:t>
            </a:r>
            <a:r>
              <a:rPr lang="en-US" sz="1800" dirty="0" err="1">
                <a:solidFill>
                  <a:schemeClr val="bg1"/>
                </a:solidFill>
                <a:latin typeface="Times New Roman" panose="02020603050405020304" pitchFamily="18" charset="0"/>
                <a:cs typeface="Times New Roman" panose="02020603050405020304" pitchFamily="18" charset="0"/>
              </a:rPr>
              <a:t>Zagrebu</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Novinar</a:t>
            </a:r>
            <a:r>
              <a:rPr lang="en-US" sz="1800" dirty="0">
                <a:solidFill>
                  <a:schemeClr val="bg1"/>
                </a:solidFill>
                <a:latin typeface="Times New Roman" panose="02020603050405020304" pitchFamily="18" charset="0"/>
                <a:cs typeface="Times New Roman" panose="02020603050405020304" pitchFamily="18" charset="0"/>
              </a:rPr>
              <a:t>, humorist </a:t>
            </a:r>
            <a:r>
              <a:rPr lang="en-US" sz="1800" dirty="0" err="1">
                <a:solidFill>
                  <a:schemeClr val="bg1"/>
                </a:solidFill>
                <a:latin typeface="Times New Roman" panose="02020603050405020304" pitchFamily="18" charset="0"/>
                <a:cs typeface="Times New Roman" panose="02020603050405020304" pitchFamily="18" charset="0"/>
              </a:rPr>
              <a:t>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jedan</a:t>
            </a:r>
            <a:r>
              <a:rPr lang="en-US" sz="1800" dirty="0">
                <a:solidFill>
                  <a:schemeClr val="bg1"/>
                </a:solidFill>
                <a:latin typeface="Times New Roman" panose="02020603050405020304" pitchFamily="18" charset="0"/>
                <a:cs typeface="Times New Roman" panose="02020603050405020304" pitchFamily="18" charset="0"/>
              </a:rPr>
              <a:t> od </a:t>
            </a:r>
            <a:r>
              <a:rPr lang="en-US" sz="1800" dirty="0" err="1">
                <a:solidFill>
                  <a:schemeClr val="bg1"/>
                </a:solidFill>
                <a:latin typeface="Times New Roman" panose="02020603050405020304" pitchFamily="18" charset="0"/>
                <a:cs typeface="Times New Roman" panose="02020603050405020304" pitchFamily="18" charset="0"/>
              </a:rPr>
              <a:t>osnivača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satiričnog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tjednika</a:t>
            </a:r>
            <a:r>
              <a:rPr lang="en-US" sz="1800" dirty="0">
                <a:solidFill>
                  <a:schemeClr val="bg1"/>
                </a:solidFill>
                <a:latin typeface="Times New Roman" panose="02020603050405020304" pitchFamily="18" charset="0"/>
                <a:cs typeface="Times New Roman" panose="02020603050405020304" pitchFamily="18" charset="0"/>
              </a:rPr>
              <a:t> Feral Tribune. </a:t>
            </a:r>
            <a:r>
              <a:rPr lang="en-US" sz="1800" dirty="0" err="1">
                <a:solidFill>
                  <a:schemeClr val="bg1"/>
                </a:solidFill>
                <a:latin typeface="Times New Roman" panose="02020603050405020304" pitchFamily="18" charset="0"/>
                <a:cs typeface="Times New Roman" panose="02020603050405020304" pitchFamily="18" charset="0"/>
              </a:rPr>
              <a:t>Neke</a:t>
            </a:r>
            <a:r>
              <a:rPr lang="en-US" sz="1800" dirty="0">
                <a:solidFill>
                  <a:schemeClr val="bg1"/>
                </a:solidFill>
                <a:latin typeface="Times New Roman" panose="02020603050405020304" pitchFamily="18" charset="0"/>
                <a:cs typeface="Times New Roman" panose="02020603050405020304" pitchFamily="18" charset="0"/>
              </a:rPr>
              <a:t> od </a:t>
            </a:r>
            <a:r>
              <a:rPr lang="en-US" sz="1800" dirty="0" err="1">
                <a:solidFill>
                  <a:schemeClr val="bg1"/>
                </a:solidFill>
                <a:latin typeface="Times New Roman" panose="02020603050405020304" pitchFamily="18" charset="0"/>
                <a:cs typeface="Times New Roman" panose="02020603050405020304" pitchFamily="18" charset="0"/>
              </a:rPr>
              <a:t>njegovih</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najpoznatijih</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knjiga</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su</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Dorin</a:t>
            </a:r>
            <a:r>
              <a:rPr lang="en-US" sz="1800" dirty="0">
                <a:solidFill>
                  <a:schemeClr val="bg1"/>
                </a:solidFill>
                <a:latin typeface="Times New Roman" panose="02020603050405020304" pitchFamily="18" charset="0"/>
                <a:cs typeface="Times New Roman" panose="02020603050405020304" pitchFamily="18" charset="0"/>
              </a:rPr>
              <a:t> </a:t>
            </a:r>
            <a:r>
              <a:rPr lang="hr-HR" sz="1800" dirty="0">
                <a:solidFill>
                  <a:schemeClr val="bg1"/>
                </a:solidFill>
                <a:latin typeface="Times New Roman" panose="02020603050405020304" pitchFamily="18" charset="0"/>
                <a:cs typeface="Times New Roman" panose="02020603050405020304" pitchFamily="18" charset="0"/>
              </a:rPr>
              <a:t>d</a:t>
            </a:r>
            <a:r>
              <a:rPr lang="en-US" sz="1800" dirty="0" err="1">
                <a:solidFill>
                  <a:schemeClr val="bg1"/>
                </a:solidFill>
                <a:latin typeface="Times New Roman" panose="02020603050405020304" pitchFamily="18" charset="0"/>
                <a:cs typeface="Times New Roman" panose="02020603050405020304" pitchFamily="18" charset="0"/>
              </a:rPr>
              <a:t>nevnik</a:t>
            </a:r>
            <a:r>
              <a:rPr lang="en-US" sz="1800" dirty="0">
                <a:solidFill>
                  <a:schemeClr val="bg1"/>
                </a:solidFill>
                <a:latin typeface="Times New Roman" panose="02020603050405020304" pitchFamily="18" charset="0"/>
                <a:cs typeface="Times New Roman" panose="02020603050405020304" pitchFamily="18" charset="0"/>
              </a:rPr>
              <a:t>”, „US&amp;A” </a:t>
            </a:r>
            <a:r>
              <a:rPr lang="en-US" sz="1800" dirty="0" err="1">
                <a:solidFill>
                  <a:schemeClr val="bg1"/>
                </a:solidFill>
                <a:latin typeface="Times New Roman" panose="02020603050405020304" pitchFamily="18" charset="0"/>
                <a:cs typeface="Times New Roman" panose="02020603050405020304" pitchFamily="18" charset="0"/>
              </a:rPr>
              <a:t>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Vidi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vidi</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Teletina</a:t>
            </a:r>
            <a:r>
              <a:rPr lang="en-US" sz="1800" dirty="0">
                <a:solidFill>
                  <a:schemeClr val="bg1"/>
                </a:solidFill>
                <a:latin typeface="Times New Roman" panose="02020603050405020304" pitchFamily="18" charset="0"/>
                <a:cs typeface="Times New Roman" panose="02020603050405020304" pitchFamily="18" charset="0"/>
              </a:rPr>
              <a:t> 99)</a:t>
            </a:r>
            <a:r>
              <a:rPr lang="hr-HR" sz="1800" dirty="0">
                <a:solidFill>
                  <a:schemeClr val="bg1"/>
                </a:solidFill>
                <a:latin typeface="Times New Roman" panose="02020603050405020304" pitchFamily="18" charset="0"/>
                <a:cs typeface="Times New Roman" panose="02020603050405020304" pitchFamily="18" charset="0"/>
              </a:rPr>
              <a: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Preminuo</a:t>
            </a:r>
            <a:r>
              <a:rPr lang="en-US" sz="1800" dirty="0">
                <a:solidFill>
                  <a:schemeClr val="bg1"/>
                </a:solidFill>
                <a:latin typeface="Times New Roman" panose="02020603050405020304" pitchFamily="18" charset="0"/>
                <a:cs typeface="Times New Roman" panose="02020603050405020304" pitchFamily="18" charset="0"/>
              </a:rPr>
              <a:t> je 2013. </a:t>
            </a:r>
            <a:r>
              <a:rPr lang="en-US" sz="1800" dirty="0" err="1">
                <a:solidFill>
                  <a:schemeClr val="bg1"/>
                </a:solidFill>
                <a:latin typeface="Times New Roman" panose="02020603050405020304" pitchFamily="18" charset="0"/>
                <a:cs typeface="Times New Roman" panose="02020603050405020304" pitchFamily="18" charset="0"/>
              </a:rPr>
              <a:t>godine</a:t>
            </a:r>
            <a:r>
              <a:rPr lang="en-US" sz="1800" dirty="0">
                <a:solidFill>
                  <a:schemeClr val="bg1"/>
                </a:solidFill>
                <a:latin typeface="Times New Roman" panose="02020603050405020304" pitchFamily="18" charset="0"/>
                <a:cs typeface="Times New Roman" panose="02020603050405020304" pitchFamily="18" charset="0"/>
              </a:rPr>
              <a:t> u </a:t>
            </a:r>
            <a:r>
              <a:rPr lang="en-US" sz="1800" dirty="0" err="1">
                <a:solidFill>
                  <a:schemeClr val="bg1"/>
                </a:solidFill>
                <a:latin typeface="Times New Roman" panose="02020603050405020304" pitchFamily="18" charset="0"/>
                <a:cs typeface="Times New Roman" panose="02020603050405020304" pitchFamily="18" charset="0"/>
              </a:rPr>
              <a:t>Splitu</a:t>
            </a:r>
            <a:r>
              <a:rPr lang="en-US" sz="1800" dirty="0">
                <a:solidFill>
                  <a:schemeClr val="bg1"/>
                </a:solidFill>
                <a:latin typeface="Times New Roman" panose="02020603050405020304" pitchFamily="18" charset="0"/>
                <a:cs typeface="Times New Roman" panose="02020603050405020304" pitchFamily="18" charset="0"/>
              </a:rPr>
              <a:t>.</a:t>
            </a:r>
          </a:p>
          <a:p>
            <a:pPr marL="228600">
              <a:lnSpc>
                <a:spcPct val="100000"/>
              </a:lnSpc>
            </a:pPr>
            <a:r>
              <a:rPr lang="hr-HR" b="1" dirty="0">
                <a:solidFill>
                  <a:schemeClr val="bg1"/>
                </a:solidFill>
              </a:rPr>
              <a:t>                    </a:t>
            </a:r>
            <a:endParaRPr lang="hr-HR" b="1" dirty="0"/>
          </a:p>
        </p:txBody>
      </p:sp>
      <p:sp>
        <p:nvSpPr>
          <p:cNvPr id="9" name="TekstniOkvir 8">
            <a:extLst>
              <a:ext uri="{FF2B5EF4-FFF2-40B4-BE49-F238E27FC236}">
                <a16:creationId xmlns:a16="http://schemas.microsoft.com/office/drawing/2014/main" id="{E8E9B41A-D62D-4950-AF52-09E68C37E84E}"/>
              </a:ext>
            </a:extLst>
          </p:cNvPr>
          <p:cNvSpPr txBox="1"/>
          <p:nvPr/>
        </p:nvSpPr>
        <p:spPr>
          <a:xfrm>
            <a:off x="200431" y="3618318"/>
            <a:ext cx="7335982" cy="2208297"/>
          </a:xfrm>
          <a:prstGeom prst="rect">
            <a:avLst/>
          </a:prstGeom>
          <a:noFill/>
        </p:spPr>
        <p:txBody>
          <a:bodyPr wrap="square" rtlCol="0">
            <a:spAutoFit/>
          </a:bodyPr>
          <a:lstStyle/>
          <a:p>
            <a:pPr>
              <a:lnSpc>
                <a:spcPct val="110000"/>
              </a:lnSpc>
            </a:pPr>
            <a:r>
              <a:rPr lang="hr-HR" sz="1800" dirty="0">
                <a:latin typeface="Times New Roman" panose="02020603050405020304" pitchFamily="18" charset="0"/>
                <a:cs typeface="Times New Roman" panose="02020603050405020304" pitchFamily="18" charset="0"/>
              </a:rPr>
              <a:t>Ovo djelo mi se jako svidjelo.  Sviđa mi se taj dalmatinski humor s vulgarizmima, interesantno je napisano i preporučio bih ga svima koji su u tinejdžerskoj dobi ili stariji da ga čitaju jer je smijeh zagarantiran. </a:t>
            </a:r>
            <a:r>
              <a:rPr lang="hr-HR" dirty="0">
                <a:latin typeface="Times New Roman" panose="02020603050405020304" pitchFamily="18" charset="0"/>
                <a:cs typeface="Times New Roman" panose="02020603050405020304" pitchFamily="18" charset="0"/>
              </a:rPr>
              <a:t>D</a:t>
            </a:r>
            <a:r>
              <a:rPr lang="hr-HR" sz="1800" dirty="0">
                <a:latin typeface="Times New Roman" panose="02020603050405020304" pitchFamily="18" charset="0"/>
                <a:cs typeface="Times New Roman" panose="02020603050405020304" pitchFamily="18" charset="0"/>
              </a:rPr>
              <a:t>jelo možda ne bi bilo toliko smiješno osoba kajkavskog narječja zbog teškog razumijevanja, no svim Dalmatincima i čakavcima ovo djelo će biti</a:t>
            </a:r>
          </a:p>
          <a:p>
            <a:pPr>
              <a:lnSpc>
                <a:spcPct val="110000"/>
              </a:lnSpc>
            </a:pPr>
            <a:r>
              <a:rPr lang="hr-HR" sz="1800" dirty="0">
                <a:latin typeface="Times New Roman" panose="02020603050405020304" pitchFamily="18" charset="0"/>
                <a:cs typeface="Times New Roman" panose="02020603050405020304" pitchFamily="18" charset="0"/>
              </a:rPr>
              <a:t>zanimljivo.</a:t>
            </a:r>
          </a:p>
          <a:p>
            <a:pPr marL="0" indent="0">
              <a:lnSpc>
                <a:spcPct val="110000"/>
              </a:lnSpc>
              <a:buNone/>
            </a:pPr>
            <a:endParaRPr lang="en-US" sz="1800" dirty="0"/>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4026953122"/>
              </p:ext>
            </p:extLst>
          </p:nvPr>
        </p:nvGraphicFramePr>
        <p:xfrm>
          <a:off x="8149717" y="1953491"/>
          <a:ext cx="3774750" cy="443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10386391" y="6383787"/>
            <a:ext cx="1614055" cy="369332"/>
          </a:xfrm>
          <a:prstGeom prst="rect">
            <a:avLst/>
          </a:prstGeom>
          <a:noFill/>
        </p:spPr>
        <p:txBody>
          <a:bodyPr wrap="square" rtlCol="0">
            <a:spAutoFit/>
          </a:bodyPr>
          <a:lstStyle/>
          <a:p>
            <a:r>
              <a:rPr lang="hr-HR" b="1" dirty="0"/>
              <a:t>Jan </a:t>
            </a:r>
            <a:r>
              <a:rPr lang="hr-HR" b="1" dirty="0" err="1"/>
              <a:t>Škokić</a:t>
            </a:r>
            <a:endParaRPr lang="hr-HR" b="1" dirty="0"/>
          </a:p>
        </p:txBody>
      </p:sp>
      <p:pic>
        <p:nvPicPr>
          <p:cNvPr id="10" name="Slika 9" descr="Slika na kojoj se prikazuje osoba, muškarac, stajanje, odijelo&#10;&#10;Opis je automatski generiran">
            <a:extLst>
              <a:ext uri="{FF2B5EF4-FFF2-40B4-BE49-F238E27FC236}">
                <a16:creationId xmlns:a16="http://schemas.microsoft.com/office/drawing/2014/main" id="{802A7D4C-206C-4871-A5DA-1F74E4DD052F}"/>
              </a:ext>
            </a:extLst>
          </p:cNvPr>
          <p:cNvPicPr>
            <a:picLocks noChangeAspect="1"/>
          </p:cNvPicPr>
          <p:nvPr/>
        </p:nvPicPr>
        <p:blipFill rotWithShape="1">
          <a:blip r:embed="rId7">
            <a:extLst>
              <a:ext uri="{28A0092B-C50C-407E-A947-70E740481C1C}">
                <a14:useLocalDpi xmlns:a14="http://schemas.microsoft.com/office/drawing/2010/main" val="0"/>
              </a:ext>
            </a:extLst>
          </a:blip>
          <a:srcRect r="1" b="1372"/>
          <a:stretch/>
        </p:blipFill>
        <p:spPr>
          <a:xfrm>
            <a:off x="599651" y="196224"/>
            <a:ext cx="1358284" cy="2009482"/>
          </a:xfrm>
          <a:prstGeom prst="rect">
            <a:avLst/>
          </a:prstGeom>
          <a:effectLst/>
        </p:spPr>
      </p:pic>
      <p:pic>
        <p:nvPicPr>
          <p:cNvPr id="11" name="Slika 10" descr="Slika na kojoj se prikazuje tekst, na zatvorenom, pod, drvena&#10;&#10;Opis je automatski generiran">
            <a:extLst>
              <a:ext uri="{FF2B5EF4-FFF2-40B4-BE49-F238E27FC236}">
                <a16:creationId xmlns:a16="http://schemas.microsoft.com/office/drawing/2014/main" id="{CE1542EE-0C4F-42D7-8C66-5D4D3A4246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7165" y="384330"/>
            <a:ext cx="1680244" cy="2647241"/>
          </a:xfrm>
          <a:prstGeom prst="rect">
            <a:avLst/>
          </a:prstGeom>
        </p:spPr>
      </p:pic>
    </p:spTree>
    <p:extLst>
      <p:ext uri="{BB962C8B-B14F-4D97-AF65-F5344CB8AC3E}">
        <p14:creationId xmlns:p14="http://schemas.microsoft.com/office/powerpoint/2010/main" val="3306668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69025" y="196224"/>
            <a:ext cx="5880692" cy="2585323"/>
          </a:xfrm>
          <a:prstGeom prst="rect">
            <a:avLst/>
          </a:prstGeom>
          <a:solidFill>
            <a:schemeClr val="bg1">
              <a:lumMod val="75000"/>
            </a:schemeClr>
          </a:solidFill>
        </p:spPr>
        <p:txBody>
          <a:bodyPr wrap="square" rtlCol="0">
            <a:spAutoFit/>
          </a:bodyPr>
          <a:lstStyle/>
          <a:p>
            <a:pPr marL="228600">
              <a:lnSpc>
                <a:spcPct val="100000"/>
              </a:lnSpc>
            </a:pPr>
            <a:r>
              <a:rPr lang="hr-HR" b="1" dirty="0">
                <a:solidFill>
                  <a:schemeClr val="bg1"/>
                </a:solidFill>
              </a:rPr>
              <a:t>Rujana </a:t>
            </a:r>
            <a:r>
              <a:rPr lang="hr-HR" b="1" dirty="0" err="1">
                <a:solidFill>
                  <a:schemeClr val="bg1"/>
                </a:solidFill>
              </a:rPr>
              <a:t>Jeger</a:t>
            </a:r>
            <a:r>
              <a:rPr lang="hr-HR" b="1" dirty="0">
                <a:solidFill>
                  <a:schemeClr val="bg1"/>
                </a:solidFill>
              </a:rPr>
              <a:t>, Hod po rubu</a:t>
            </a:r>
          </a:p>
          <a:p>
            <a:pPr algn="l" rtl="0" fontAlgn="base"/>
            <a:r>
              <a:rPr lang="hr-HR" b="0" i="0" u="none" strike="noStrike" dirty="0">
                <a:solidFill>
                  <a:srgbClr val="FFFFFF"/>
                </a:solidFill>
                <a:effectLst/>
                <a:latin typeface="+mj-lt"/>
              </a:rPr>
              <a:t>Rujana </a:t>
            </a:r>
            <a:r>
              <a:rPr lang="hr-HR" b="0" i="0" u="none" strike="noStrike" dirty="0" err="1">
                <a:solidFill>
                  <a:srgbClr val="FFFFFF"/>
                </a:solidFill>
                <a:effectLst/>
                <a:latin typeface="+mj-lt"/>
              </a:rPr>
              <a:t>Jeger</a:t>
            </a:r>
            <a:r>
              <a:rPr lang="hr-HR" b="0" i="0" u="none" strike="noStrike" dirty="0">
                <a:solidFill>
                  <a:srgbClr val="FFFFFF"/>
                </a:solidFill>
                <a:effectLst/>
                <a:latin typeface="+mj-lt"/>
              </a:rPr>
              <a:t> rođena je u Zagrebu 1968.</a:t>
            </a:r>
            <a:r>
              <a:rPr lang="en-US" b="0" i="0" dirty="0">
                <a:solidFill>
                  <a:srgbClr val="FFFFFF"/>
                </a:solidFill>
                <a:effectLst/>
                <a:latin typeface="+mj-lt"/>
              </a:rPr>
              <a:t>​</a:t>
            </a:r>
            <a:r>
              <a:rPr lang="hr-HR" b="0" i="0" u="none" strike="noStrike" dirty="0">
                <a:solidFill>
                  <a:srgbClr val="FFFFFF"/>
                </a:solidFill>
                <a:effectLst/>
                <a:latin typeface="+mj-lt"/>
              </a:rPr>
              <a:t>Djevojačko prezime joj je Drakulić</a:t>
            </a:r>
            <a:r>
              <a:rPr lang="hr-HR" b="0" i="0" dirty="0">
                <a:solidFill>
                  <a:srgbClr val="FFFFFF"/>
                </a:solidFill>
                <a:effectLst/>
                <a:latin typeface="+mj-lt"/>
              </a:rPr>
              <a:t>​. </a:t>
            </a:r>
          </a:p>
          <a:p>
            <a:pPr algn="l" rtl="0" fontAlgn="base"/>
            <a:r>
              <a:rPr lang="hr-HR" b="0" i="0" u="none" strike="noStrike" dirty="0">
                <a:solidFill>
                  <a:srgbClr val="FFFFFF"/>
                </a:solidFill>
                <a:effectLst/>
                <a:latin typeface="+mj-lt"/>
              </a:rPr>
              <a:t>Diplomirala je arheologiju 1996. na zagrebačkom Filozofskom fakultetu</a:t>
            </a:r>
            <a:r>
              <a:rPr lang="en-US" b="0" i="0" dirty="0">
                <a:solidFill>
                  <a:srgbClr val="FFFFFF"/>
                </a:solidFill>
                <a:effectLst/>
                <a:latin typeface="+mj-lt"/>
              </a:rPr>
              <a:t>​</a:t>
            </a:r>
            <a:r>
              <a:rPr lang="hr-HR" dirty="0">
                <a:solidFill>
                  <a:srgbClr val="FFFFFF"/>
                </a:solidFill>
                <a:latin typeface="+mj-lt"/>
              </a:rPr>
              <a:t>. </a:t>
            </a:r>
            <a:r>
              <a:rPr lang="hr-HR" b="0" i="0" u="none" strike="noStrike" dirty="0">
                <a:solidFill>
                  <a:srgbClr val="FFFFFF"/>
                </a:solidFill>
                <a:effectLst/>
                <a:latin typeface="+mj-lt"/>
              </a:rPr>
              <a:t>Bavi se profesionalnim teorijskom radovima na području arheologije domestikacije psa</a:t>
            </a:r>
            <a:r>
              <a:rPr lang="en-US" b="0" i="0" dirty="0">
                <a:solidFill>
                  <a:srgbClr val="FFFFFF"/>
                </a:solidFill>
                <a:effectLst/>
                <a:latin typeface="+mj-lt"/>
              </a:rPr>
              <a:t>​</a:t>
            </a:r>
            <a:r>
              <a:rPr lang="hr-HR" b="0" i="0" dirty="0">
                <a:solidFill>
                  <a:srgbClr val="FFFFFF"/>
                </a:solidFill>
                <a:effectLst/>
                <a:latin typeface="+mj-lt"/>
              </a:rPr>
              <a:t>. </a:t>
            </a:r>
            <a:r>
              <a:rPr lang="hr-HR" b="0" i="0" u="none" strike="noStrike" dirty="0">
                <a:solidFill>
                  <a:srgbClr val="FFFFFF"/>
                </a:solidFill>
                <a:effectLst/>
                <a:latin typeface="+mj-lt"/>
              </a:rPr>
              <a:t>Prva knjiga joj je </a:t>
            </a:r>
            <a:r>
              <a:rPr lang="hr-HR" b="0" i="0" u="none" strike="noStrike" dirty="0" err="1">
                <a:solidFill>
                  <a:srgbClr val="FFFFFF"/>
                </a:solidFill>
                <a:effectLst/>
                <a:latin typeface="+mj-lt"/>
              </a:rPr>
              <a:t>bila.Darkroom</a:t>
            </a:r>
            <a:r>
              <a:rPr lang="hr-HR" b="0" i="0" u="none" strike="noStrike" dirty="0">
                <a:solidFill>
                  <a:srgbClr val="FFFFFF"/>
                </a:solidFill>
                <a:effectLst/>
                <a:latin typeface="+mj-lt"/>
              </a:rPr>
              <a:t>˝ koju je napisala 2001. Njena djela su: </a:t>
            </a:r>
            <a:r>
              <a:rPr lang="hr-HR" b="0" i="0" u="none" strike="noStrike" dirty="0" err="1">
                <a:solidFill>
                  <a:srgbClr val="FFFFFF"/>
                </a:solidFill>
                <a:effectLst/>
                <a:latin typeface="+mj-lt"/>
              </a:rPr>
              <a:t>Darkroom</a:t>
            </a:r>
            <a:r>
              <a:rPr lang="hr-HR" b="0" i="0" u="none" strike="noStrike" dirty="0">
                <a:solidFill>
                  <a:srgbClr val="FFFFFF"/>
                </a:solidFill>
                <a:effectLst/>
                <a:latin typeface="+mj-lt"/>
              </a:rPr>
              <a:t>, Založna Goga, </a:t>
            </a:r>
            <a:r>
              <a:rPr lang="hr-HR" b="0" i="0" u="none" strike="noStrike" dirty="0" err="1">
                <a:solidFill>
                  <a:srgbClr val="FFFFFF"/>
                </a:solidFill>
                <a:effectLst/>
                <a:latin typeface="+mj-lt"/>
              </a:rPr>
              <a:t>Czarne</a:t>
            </a:r>
            <a:r>
              <a:rPr lang="hr-HR" b="0" i="0" u="none" strike="noStrike" dirty="0">
                <a:solidFill>
                  <a:srgbClr val="FFFFFF"/>
                </a:solidFill>
                <a:effectLst/>
                <a:latin typeface="+mj-lt"/>
              </a:rPr>
              <a:t>, Posve osobno, Opsjednuta, Bez dlake na jeziku…</a:t>
            </a:r>
            <a:r>
              <a:rPr lang="en-US" b="0" i="0" dirty="0">
                <a:solidFill>
                  <a:srgbClr val="FFFFFF"/>
                </a:solidFill>
                <a:effectLst/>
                <a:latin typeface="+mj-lt"/>
              </a:rPr>
              <a:t>​</a:t>
            </a:r>
          </a:p>
        </p:txBody>
      </p:sp>
      <p:sp>
        <p:nvSpPr>
          <p:cNvPr id="9" name="TekstniOkvir 8">
            <a:extLst>
              <a:ext uri="{FF2B5EF4-FFF2-40B4-BE49-F238E27FC236}">
                <a16:creationId xmlns:a16="http://schemas.microsoft.com/office/drawing/2014/main" id="{E8E9B41A-D62D-4950-AF52-09E68C37E84E}"/>
              </a:ext>
            </a:extLst>
          </p:cNvPr>
          <p:cNvSpPr txBox="1"/>
          <p:nvPr/>
        </p:nvSpPr>
        <p:spPr>
          <a:xfrm>
            <a:off x="200431" y="3618318"/>
            <a:ext cx="7335982" cy="2816284"/>
          </a:xfrm>
          <a:prstGeom prst="rect">
            <a:avLst/>
          </a:prstGeom>
          <a:noFill/>
        </p:spPr>
        <p:txBody>
          <a:bodyPr wrap="square" rtlCol="0">
            <a:spAutoFit/>
          </a:bodyPr>
          <a:lstStyle/>
          <a:p>
            <a:pPr marL="0" indent="0">
              <a:lnSpc>
                <a:spcPct val="110000"/>
              </a:lnSpc>
              <a:buNone/>
            </a:pPr>
            <a:r>
              <a:rPr lang="hr-HR" b="0" i="0" u="none" strike="noStrike" dirty="0">
                <a:effectLst/>
                <a:latin typeface="+mj-lt"/>
              </a:rPr>
              <a:t>Ovo djelo mi se jako svidjelo jer nikada nisam čitala ovakvo nešto. Djelo je puno drugačije od drugih jer u jednu ruku ismijava ozbiljne teme što nije baš u redu, no u drugu ruku iz nekoga razloga puno ga je lakše čitati zbog tog. Općenito ne čitam knjige jer mi se čine prilično dosadne, no ova me knjiga nasmijala u više navrata i zato mi je trebalo puno manje vremena da je cijelu pročitam. Poprilično mi se svidio stil pisanja jer ima više različitih naslova te uvijek očekuješ neku novu temu i različitu priču. Ova knjiga osim što me nasmijala također me osvijestila o nekim stvarima u svakodnevnom životu koje su se prije a i sada često događale.</a:t>
            </a:r>
            <a:r>
              <a:rPr lang="hr-HR" b="0" i="0" dirty="0">
                <a:effectLst/>
                <a:latin typeface="+mj-lt"/>
              </a:rPr>
              <a:t>​</a:t>
            </a:r>
            <a:endParaRPr lang="en-US" sz="1800" dirty="0">
              <a:latin typeface="+mj-lt"/>
            </a:endParaRPr>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337379987"/>
              </p:ext>
            </p:extLst>
          </p:nvPr>
        </p:nvGraphicFramePr>
        <p:xfrm>
          <a:off x="8149701" y="1970843"/>
          <a:ext cx="3774766" cy="4412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10377513" y="6383787"/>
            <a:ext cx="1614055" cy="369332"/>
          </a:xfrm>
          <a:prstGeom prst="rect">
            <a:avLst/>
          </a:prstGeom>
          <a:noFill/>
        </p:spPr>
        <p:txBody>
          <a:bodyPr wrap="square" rtlCol="0">
            <a:spAutoFit/>
          </a:bodyPr>
          <a:lstStyle/>
          <a:p>
            <a:r>
              <a:rPr lang="hr-HR" b="1" dirty="0"/>
              <a:t>Lana Vilović</a:t>
            </a:r>
          </a:p>
        </p:txBody>
      </p:sp>
      <p:pic>
        <p:nvPicPr>
          <p:cNvPr id="2050" name="Picture 2" descr="Hod po rubu by Rujana Jeger">
            <a:extLst>
              <a:ext uri="{FF2B5EF4-FFF2-40B4-BE49-F238E27FC236}">
                <a16:creationId xmlns:a16="http://schemas.microsoft.com/office/drawing/2014/main" id="{495E7039-15EE-4AED-A6D1-338F8C752B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1655" y="163626"/>
            <a:ext cx="1889564" cy="27883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20A87FE-7CA0-4BA0-B387-F35287AECA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439" y="507322"/>
            <a:ext cx="1372617" cy="209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017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datuma 3">
            <a:extLst>
              <a:ext uri="{FF2B5EF4-FFF2-40B4-BE49-F238E27FC236}">
                <a16:creationId xmlns:a16="http://schemas.microsoft.com/office/drawing/2014/main" id="{1B5FD504-5CF5-4AB4-AAEA-74ECDDE5914A}"/>
              </a:ext>
            </a:extLst>
          </p:cNvPr>
          <p:cNvSpPr>
            <a:spLocks noGrp="1"/>
          </p:cNvSpPr>
          <p:nvPr>
            <p:ph type="dt" sz="half" idx="10"/>
          </p:nvPr>
        </p:nvSpPr>
        <p:spPr/>
        <p:txBody>
          <a:bodyPr/>
          <a:lstStyle/>
          <a:p>
            <a:pPr rtl="0"/>
            <a:fld id="{8A5FE3C9-88F6-4048-B440-425359B83D07}" type="datetime1">
              <a:rPr lang="sr-Latn-RS" smtClean="0"/>
              <a:t>16.11.2021.</a:t>
            </a:fld>
            <a:endParaRPr lang="en-US" dirty="0"/>
          </a:p>
        </p:txBody>
      </p:sp>
      <p:graphicFrame>
        <p:nvGraphicFramePr>
          <p:cNvPr id="5" name="Objekt 4">
            <a:hlinkClick r:id="" action="ppaction://ole?verb=0"/>
            <a:extLst>
              <a:ext uri="{FF2B5EF4-FFF2-40B4-BE49-F238E27FC236}">
                <a16:creationId xmlns:a16="http://schemas.microsoft.com/office/drawing/2014/main" id="{D6F2D1E2-6743-460B-87C9-E8353E4A25A4}"/>
              </a:ext>
            </a:extLst>
          </p:cNvPr>
          <p:cNvGraphicFramePr>
            <a:graphicFrameLocks noChangeAspect="1"/>
          </p:cNvGraphicFramePr>
          <p:nvPr>
            <p:extLst>
              <p:ext uri="{D42A27DB-BD31-4B8C-83A1-F6EECF244321}">
                <p14:modId xmlns:p14="http://schemas.microsoft.com/office/powerpoint/2010/main" val="261929849"/>
              </p:ext>
            </p:extLst>
          </p:nvPr>
        </p:nvGraphicFramePr>
        <p:xfrm>
          <a:off x="92074" y="25896"/>
          <a:ext cx="12099926" cy="6806208"/>
        </p:xfrm>
        <a:graphic>
          <a:graphicData uri="http://schemas.openxmlformats.org/presentationml/2006/ole">
            <mc:AlternateContent xmlns:mc="http://schemas.openxmlformats.org/markup-compatibility/2006">
              <mc:Choice xmlns:v="urn:schemas-microsoft-com:vml" Requires="v">
                <p:oleObj spid="_x0000_s1027" name="Presentation" r:id="rId3" imgW="6095973" imgH="3428992" progId="PowerPoint.Show.12">
                  <p:embed/>
                </p:oleObj>
              </mc:Choice>
              <mc:Fallback>
                <p:oleObj name="Presentation" r:id="rId3" imgW="6095973" imgH="3428992" progId="PowerPoint.Show.12">
                  <p:embed/>
                  <p:pic>
                    <p:nvPicPr>
                      <p:cNvPr id="0" name=""/>
                      <p:cNvPicPr/>
                      <p:nvPr/>
                    </p:nvPicPr>
                    <p:blipFill>
                      <a:blip r:embed="rId4"/>
                      <a:stretch>
                        <a:fillRect/>
                      </a:stretch>
                    </p:blipFill>
                    <p:spPr>
                      <a:xfrm>
                        <a:off x="92074" y="25896"/>
                        <a:ext cx="12099926" cy="6806208"/>
                      </a:xfrm>
                      <a:prstGeom prst="rect">
                        <a:avLst/>
                      </a:prstGeom>
                    </p:spPr>
                  </p:pic>
                </p:oleObj>
              </mc:Fallback>
            </mc:AlternateContent>
          </a:graphicData>
        </a:graphic>
      </p:graphicFrame>
    </p:spTree>
    <p:extLst>
      <p:ext uri="{BB962C8B-B14F-4D97-AF65-F5344CB8AC3E}">
        <p14:creationId xmlns:p14="http://schemas.microsoft.com/office/powerpoint/2010/main" val="2821111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niOkvir 5">
            <a:extLst>
              <a:ext uri="{FF2B5EF4-FFF2-40B4-BE49-F238E27FC236}">
                <a16:creationId xmlns:a16="http://schemas.microsoft.com/office/drawing/2014/main" id="{35F8485F-DE3C-4506-860A-AF0C265A5E1A}"/>
              </a:ext>
            </a:extLst>
          </p:cNvPr>
          <p:cNvSpPr txBox="1"/>
          <p:nvPr/>
        </p:nvSpPr>
        <p:spPr>
          <a:xfrm>
            <a:off x="84859" y="280557"/>
            <a:ext cx="12107141" cy="6585264"/>
          </a:xfrm>
          <a:prstGeom prst="rect">
            <a:avLst/>
          </a:prstGeom>
          <a:noFill/>
        </p:spPr>
        <p:txBody>
          <a:bodyPr wrap="square" rtlCol="0">
            <a:spAutoFit/>
          </a:bodyPr>
          <a:lstStyle/>
          <a:p>
            <a:r>
              <a:rPr lang="hr-HR" sz="2000" b="1" dirty="0">
                <a:solidFill>
                  <a:srgbClr val="CC9900"/>
                </a:solidFill>
                <a:cs typeface="Times New Roman" panose="02020603050405020304" pitchFamily="18" charset="0"/>
              </a:rPr>
              <a:t>Kako smo radili?</a:t>
            </a:r>
          </a:p>
          <a:p>
            <a:endParaRPr lang="hr-HR" sz="2000" b="1" dirty="0">
              <a:cs typeface="Times New Roman" panose="02020603050405020304" pitchFamily="18" charset="0"/>
            </a:endParaRPr>
          </a:p>
          <a:p>
            <a:pPr marL="285750" indent="-285750">
              <a:buFont typeface="Wingdings" panose="05000000000000000000" pitchFamily="2" charset="2"/>
              <a:buChar char="v"/>
            </a:pPr>
            <a:r>
              <a:rPr lang="hr-HR" sz="1600" dirty="0">
                <a:latin typeface="+mj-lt"/>
                <a:cs typeface="Times New Roman" panose="02020603050405020304" pitchFamily="18" charset="0"/>
              </a:rPr>
              <a:t>U projektu su sudjelovali svi učenici 2. a razreda opće gimnazije – 19 učenika, a projekt je osmišljen i obrađen na izbornoj nastavi iz Hrvatskoga jezika   (5 učenica).  Učenici su pročitali i obradili prema zadanim smjernicama  16 djela suvremenih hrvatskih pisaca temeljenih na smiješnom. Na taj smo način povezali temu MHK Ajmo HRVATI se s knjigom i  1. temu  </a:t>
            </a:r>
            <a:r>
              <a:rPr lang="hr-HR" sz="1600" dirty="0" err="1">
                <a:latin typeface="+mj-lt"/>
                <a:cs typeface="Times New Roman" panose="02020603050405020304" pitchFamily="18" charset="0"/>
              </a:rPr>
              <a:t>Kurikula</a:t>
            </a:r>
            <a:r>
              <a:rPr lang="hr-HR" sz="1600" dirty="0">
                <a:latin typeface="+mj-lt"/>
                <a:cs typeface="Times New Roman" panose="02020603050405020304" pitchFamily="18" charset="0"/>
              </a:rPr>
              <a:t> iz HJ  za 2. razred Smijeh je lijek.</a:t>
            </a:r>
          </a:p>
          <a:p>
            <a:pPr marL="285750" indent="-285750">
              <a:buFont typeface="Wingdings" panose="05000000000000000000" pitchFamily="2" charset="2"/>
              <a:buChar char="v"/>
            </a:pPr>
            <a:r>
              <a:rPr lang="hr-HR" sz="1600" dirty="0">
                <a:latin typeface="+mj-lt"/>
                <a:cs typeface="Times New Roman" panose="02020603050405020304" pitchFamily="18" charset="0"/>
              </a:rPr>
              <a:t>Program projekta, korake i njihovo ostvarivanje radili smo na satovima izbornog Hrvatskog jezika. Nakon osmišljene teme, plana i programa uputili smo se u GK Ivan Vidali gdje su nas knjižničarke upoznale s načinima pretrage </a:t>
            </a:r>
            <a:r>
              <a:rPr lang="hr-HR" sz="1600" dirty="0" err="1">
                <a:latin typeface="+mj-lt"/>
                <a:cs typeface="Times New Roman" panose="02020603050405020304" pitchFamily="18" charset="0"/>
              </a:rPr>
              <a:t>knjižničke</a:t>
            </a:r>
            <a:r>
              <a:rPr lang="hr-HR" sz="1600" dirty="0">
                <a:latin typeface="+mj-lt"/>
                <a:cs typeface="Times New Roman" panose="02020603050405020304" pitchFamily="18" charset="0"/>
              </a:rPr>
              <a:t> građe. Iz njihovog smo kataloga izdvojili djela koja su podijeljena svim učenicima. Učenici izborne nastave sami su birali djela, ostali su učenici dobili djelo prema slučajnom odabiru</a:t>
            </a:r>
          </a:p>
          <a:p>
            <a:pPr marL="285750" lvl="0" indent="-285750">
              <a:lnSpc>
                <a:spcPct val="150000"/>
              </a:lnSpc>
              <a:buFont typeface="Wingdings" panose="05000000000000000000" pitchFamily="2" charset="2"/>
              <a:buChar char="v"/>
            </a:pPr>
            <a:r>
              <a:rPr lang="hr-HR" sz="1600" dirty="0">
                <a:latin typeface="+mj-lt"/>
                <a:ea typeface="Times New Roman" panose="02020603050405020304" pitchFamily="18" charset="0"/>
              </a:rPr>
              <a:t>Nakon  pročitanih djela trebali su  napraviti  prezentaciju prema zadanim smjernicama u zadanom vremenu.                                                    Smjernice su bile: </a:t>
            </a:r>
          </a:p>
          <a:p>
            <a:pPr lvl="0">
              <a:lnSpc>
                <a:spcPct val="107000"/>
              </a:lnSpc>
            </a:pPr>
            <a:r>
              <a:rPr lang="hr-HR" sz="1600" dirty="0">
                <a:effectLst/>
                <a:latin typeface="+mj-lt"/>
                <a:ea typeface="Calibri" panose="020F0502020204030204" pitchFamily="34" charset="0"/>
                <a:cs typeface="Times New Roman" panose="02020603050405020304" pitchFamily="18" charset="0"/>
              </a:rPr>
              <a:t> 	Predstavite ukratko pisca i  pročitano djelo ( odredite vrstu  djela).</a:t>
            </a:r>
          </a:p>
          <a:p>
            <a:pPr lvl="0">
              <a:lnSpc>
                <a:spcPct val="107000"/>
              </a:lnSpc>
            </a:pPr>
            <a:r>
              <a:rPr lang="hr-HR" sz="1600" dirty="0">
                <a:effectLst/>
                <a:latin typeface="+mj-lt"/>
                <a:ea typeface="Calibri" panose="020F0502020204030204" pitchFamily="34" charset="0"/>
                <a:cs typeface="Times New Roman" panose="02020603050405020304" pitchFamily="18" charset="0"/>
              </a:rPr>
              <a:t>	Prepoznajte tip smiješnog u pročitanom djelu.</a:t>
            </a:r>
          </a:p>
          <a:p>
            <a:pPr lvl="0">
              <a:lnSpc>
                <a:spcPct val="107000"/>
              </a:lnSpc>
            </a:pPr>
            <a:r>
              <a:rPr lang="hr-HR" sz="1600" dirty="0">
                <a:effectLst/>
                <a:latin typeface="+mj-lt"/>
                <a:ea typeface="Calibri" panose="020F0502020204030204" pitchFamily="34" charset="0"/>
                <a:cs typeface="Times New Roman" panose="02020603050405020304" pitchFamily="18" charset="0"/>
              </a:rPr>
              <a:t>	Navedite citate koji su vas nasmijali.</a:t>
            </a:r>
          </a:p>
          <a:p>
            <a:pPr lvl="0">
              <a:lnSpc>
                <a:spcPct val="107000"/>
              </a:lnSpc>
              <a:spcAft>
                <a:spcPts val="800"/>
              </a:spcAft>
            </a:pPr>
            <a:r>
              <a:rPr lang="hr-HR" sz="1600" dirty="0">
                <a:effectLst/>
                <a:latin typeface="+mj-lt"/>
                <a:ea typeface="Calibri" panose="020F0502020204030204" pitchFamily="34" charset="0"/>
                <a:cs typeface="Times New Roman" panose="02020603050405020304" pitchFamily="18" charset="0"/>
              </a:rPr>
              <a:t>	Iznesite dojam pročitanog djela.</a:t>
            </a:r>
          </a:p>
          <a:p>
            <a:pPr marL="285750" lvl="0" indent="-285750">
              <a:lnSpc>
                <a:spcPct val="107000"/>
              </a:lnSpc>
              <a:spcAft>
                <a:spcPts val="800"/>
              </a:spcAft>
              <a:buFont typeface="Wingdings" panose="05000000000000000000" pitchFamily="2" charset="2"/>
              <a:buChar char="v"/>
            </a:pPr>
            <a:r>
              <a:rPr lang="hr-HR" sz="1600" dirty="0">
                <a:latin typeface="+mj-lt"/>
                <a:ea typeface="Calibri" panose="020F0502020204030204" pitchFamily="34" charset="0"/>
                <a:cs typeface="Times New Roman" panose="02020603050405020304" pitchFamily="18" charset="0"/>
              </a:rPr>
              <a:t>Prikupljene smo prezentacije objedinili, vizualno i sadržajno oblikovali u zajedničku prezentaciju na satovima izborne nastave.</a:t>
            </a:r>
          </a:p>
          <a:p>
            <a:pPr marL="285750" lvl="0" indent="-285750">
              <a:lnSpc>
                <a:spcPct val="107000"/>
              </a:lnSpc>
              <a:spcAft>
                <a:spcPts val="800"/>
              </a:spcAft>
              <a:buFont typeface="Wingdings" panose="05000000000000000000" pitchFamily="2" charset="2"/>
              <a:buChar char="v"/>
            </a:pPr>
            <a:r>
              <a:rPr lang="hr-HR" sz="1600" dirty="0">
                <a:effectLst/>
                <a:latin typeface="+mj-lt"/>
                <a:ea typeface="Calibri" panose="020F0502020204030204" pitchFamily="34" charset="0"/>
                <a:cs typeface="Times New Roman" panose="02020603050405020304" pitchFamily="18" charset="0"/>
              </a:rPr>
              <a:t>Na satovima Hrvatskoga jezika (redovna i izborna nastava) komentirali smo knjige, prezentacije i pripremali usmeno predstavljanje našeg projekta.</a:t>
            </a:r>
          </a:p>
          <a:p>
            <a:pPr marL="285750" lvl="0" indent="-285750">
              <a:lnSpc>
                <a:spcPct val="107000"/>
              </a:lnSpc>
              <a:spcAft>
                <a:spcPts val="800"/>
              </a:spcAft>
              <a:buFont typeface="Wingdings" panose="05000000000000000000" pitchFamily="2" charset="2"/>
              <a:buChar char="v"/>
            </a:pPr>
            <a:r>
              <a:rPr lang="hr-HR" sz="1600" dirty="0">
                <a:latin typeface="+mj-lt"/>
                <a:ea typeface="Calibri" panose="020F0502020204030204" pitchFamily="34" charset="0"/>
                <a:cs typeface="Times New Roman" panose="02020603050405020304" pitchFamily="18" charset="0"/>
              </a:rPr>
              <a:t>U ovom krasnom prostoru  GK Ivan Vidali okruženi knjigama večeras vam 12. 11. 2021. predstavljamo naš projekt Smijeh je lijek – Sasvim neozbiljne knjige</a:t>
            </a:r>
          </a:p>
          <a:p>
            <a:pPr marL="285750" lvl="0" indent="-285750">
              <a:lnSpc>
                <a:spcPct val="107000"/>
              </a:lnSpc>
              <a:spcAft>
                <a:spcPts val="800"/>
              </a:spcAft>
              <a:buFont typeface="Wingdings" panose="05000000000000000000" pitchFamily="2" charset="2"/>
              <a:buChar char="v"/>
            </a:pPr>
            <a:r>
              <a:rPr lang="hr-HR" sz="1600" dirty="0">
                <a:effectLst/>
                <a:latin typeface="+mj-lt"/>
                <a:ea typeface="Calibri" panose="020F0502020204030204" pitchFamily="34" charset="0"/>
                <a:cs typeface="Times New Roman" panose="02020603050405020304" pitchFamily="18" charset="0"/>
              </a:rPr>
              <a:t>Sudeći prema komentarima ova nam se lektira svidjela, volimo čitati suvremena djela, </a:t>
            </a:r>
            <a:r>
              <a:rPr lang="hr-HR" sz="1600" dirty="0">
                <a:latin typeface="+mj-lt"/>
                <a:ea typeface="Calibri" panose="020F0502020204030204" pitchFamily="34" charset="0"/>
                <a:cs typeface="Times New Roman" panose="02020603050405020304" pitchFamily="18" charset="0"/>
              </a:rPr>
              <a:t>ponekad nas zbunjuje kompozicija ili razgovorni jezik, naročito vulgarizmi, ali najviše se od svega volimo smijati inspirirani književnošću.</a:t>
            </a:r>
          </a:p>
          <a:p>
            <a:pPr marL="285750" lvl="0" indent="-285750">
              <a:lnSpc>
                <a:spcPct val="107000"/>
              </a:lnSpc>
              <a:spcAft>
                <a:spcPts val="800"/>
              </a:spcAft>
              <a:buFont typeface="Wingdings" panose="05000000000000000000" pitchFamily="2" charset="2"/>
              <a:buChar char="v"/>
            </a:pPr>
            <a:r>
              <a:rPr lang="hr-HR" sz="1600" dirty="0">
                <a:effectLst/>
                <a:latin typeface="+mj-lt"/>
                <a:ea typeface="Calibri" panose="020F0502020204030204" pitchFamily="34" charset="0"/>
                <a:cs typeface="Times New Roman" panose="02020603050405020304" pitchFamily="18" charset="0"/>
              </a:rPr>
              <a:t>Posljednji naš  korak bit će – ocjena djelo krasi.</a:t>
            </a:r>
          </a:p>
        </p:txBody>
      </p:sp>
      <p:pic>
        <p:nvPicPr>
          <p:cNvPr id="8" name="Picture 2">
            <a:extLst>
              <a:ext uri="{FF2B5EF4-FFF2-40B4-BE49-F238E27FC236}">
                <a16:creationId xmlns:a16="http://schemas.microsoft.com/office/drawing/2014/main" id="{0C0B99C5-0A8D-4098-8AA1-5ED2397830A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262688" y="3810000"/>
            <a:ext cx="5929312"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412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69025" y="196224"/>
            <a:ext cx="5880692" cy="2862322"/>
          </a:xfrm>
          <a:prstGeom prst="rect">
            <a:avLst/>
          </a:prstGeom>
          <a:solidFill>
            <a:schemeClr val="bg1">
              <a:lumMod val="75000"/>
            </a:schemeClr>
          </a:solidFill>
        </p:spPr>
        <p:txBody>
          <a:bodyPr wrap="square" rtlCol="0">
            <a:spAutoFit/>
          </a:bodyPr>
          <a:lstStyle/>
          <a:p>
            <a:r>
              <a:rPr lang="hr-HR" b="1" dirty="0">
                <a:solidFill>
                  <a:schemeClr val="bg1"/>
                </a:solidFill>
              </a:rPr>
              <a:t>Siniša Pavić, Plačeš li ti to                                                       </a:t>
            </a:r>
            <a:r>
              <a:rPr lang="en-US" dirty="0" err="1">
                <a:solidFill>
                  <a:schemeClr val="bg1"/>
                </a:solidFill>
              </a:rPr>
              <a:t>Siniša</a:t>
            </a:r>
            <a:r>
              <a:rPr lang="en-US" dirty="0">
                <a:solidFill>
                  <a:schemeClr val="bg1"/>
                </a:solidFill>
              </a:rPr>
              <a:t> </a:t>
            </a:r>
            <a:r>
              <a:rPr lang="en-US" dirty="0" err="1">
                <a:solidFill>
                  <a:schemeClr val="bg1"/>
                </a:solidFill>
              </a:rPr>
              <a:t>Pavić</a:t>
            </a:r>
            <a:r>
              <a:rPr lang="en-US" dirty="0">
                <a:solidFill>
                  <a:schemeClr val="bg1"/>
                </a:solidFill>
              </a:rPr>
              <a:t> </a:t>
            </a:r>
            <a:r>
              <a:rPr lang="en-US" dirty="0" err="1">
                <a:solidFill>
                  <a:schemeClr val="bg1"/>
                </a:solidFill>
              </a:rPr>
              <a:t>rođen</a:t>
            </a:r>
            <a:r>
              <a:rPr lang="en-US" dirty="0">
                <a:solidFill>
                  <a:schemeClr val="bg1"/>
                </a:solidFill>
              </a:rPr>
              <a:t> je 1969. </a:t>
            </a:r>
            <a:r>
              <a:rPr lang="en-US" dirty="0" err="1">
                <a:solidFill>
                  <a:schemeClr val="bg1"/>
                </a:solidFill>
              </a:rPr>
              <a:t>godine</a:t>
            </a:r>
            <a:r>
              <a:rPr lang="en-US" dirty="0">
                <a:solidFill>
                  <a:schemeClr val="bg1"/>
                </a:solidFill>
              </a:rPr>
              <a:t> u </a:t>
            </a:r>
            <a:r>
              <a:rPr lang="en-US" dirty="0" err="1">
                <a:solidFill>
                  <a:schemeClr val="bg1"/>
                </a:solidFill>
              </a:rPr>
              <a:t>Splitu</a:t>
            </a:r>
            <a:r>
              <a:rPr lang="en-US" dirty="0">
                <a:solidFill>
                  <a:schemeClr val="bg1"/>
                </a:solidFill>
              </a:rPr>
              <a:t>. </a:t>
            </a:r>
            <a:r>
              <a:rPr lang="en-US" dirty="0" err="1">
                <a:solidFill>
                  <a:schemeClr val="bg1"/>
                </a:solidFill>
              </a:rPr>
              <a:t>Studij</a:t>
            </a:r>
            <a:r>
              <a:rPr lang="en-US" dirty="0">
                <a:solidFill>
                  <a:schemeClr val="bg1"/>
                </a:solidFill>
              </a:rPr>
              <a:t> </a:t>
            </a:r>
            <a:r>
              <a:rPr lang="en-US" dirty="0" err="1">
                <a:solidFill>
                  <a:schemeClr val="bg1"/>
                </a:solidFill>
              </a:rPr>
              <a:t>psihologije</a:t>
            </a:r>
            <a:r>
              <a:rPr lang="en-US" dirty="0">
                <a:solidFill>
                  <a:schemeClr val="bg1"/>
                </a:solidFill>
              </a:rPr>
              <a:t>  </a:t>
            </a:r>
            <a:r>
              <a:rPr lang="en-US" dirty="0" err="1">
                <a:solidFill>
                  <a:schemeClr val="bg1"/>
                </a:solidFill>
              </a:rPr>
              <a:t>najprije</a:t>
            </a:r>
            <a:r>
              <a:rPr lang="hr-HR" dirty="0">
                <a:solidFill>
                  <a:schemeClr val="bg1"/>
                </a:solidFill>
              </a:rPr>
              <a:t> ga</a:t>
            </a:r>
            <a:r>
              <a:rPr lang="en-US" dirty="0">
                <a:solidFill>
                  <a:schemeClr val="bg1"/>
                </a:solidFill>
              </a:rPr>
              <a:t> </a:t>
            </a:r>
            <a:r>
              <a:rPr lang="en-US" dirty="0" err="1">
                <a:solidFill>
                  <a:schemeClr val="bg1"/>
                </a:solidFill>
              </a:rPr>
              <a:t>vodi</a:t>
            </a:r>
            <a:r>
              <a:rPr lang="en-US" dirty="0">
                <a:solidFill>
                  <a:schemeClr val="bg1"/>
                </a:solidFill>
              </a:rPr>
              <a:t> do </a:t>
            </a:r>
            <a:r>
              <a:rPr lang="en-US" dirty="0" err="1">
                <a:solidFill>
                  <a:schemeClr val="bg1"/>
                </a:solidFill>
              </a:rPr>
              <a:t>Zadra</a:t>
            </a:r>
            <a:r>
              <a:rPr lang="en-US" dirty="0">
                <a:solidFill>
                  <a:schemeClr val="bg1"/>
                </a:solidFill>
              </a:rPr>
              <a:t>, </a:t>
            </a:r>
            <a:r>
              <a:rPr lang="en-US" dirty="0" err="1">
                <a:solidFill>
                  <a:schemeClr val="bg1"/>
                </a:solidFill>
              </a:rPr>
              <a:t>zatim</a:t>
            </a:r>
            <a:r>
              <a:rPr lang="en-US" dirty="0">
                <a:solidFill>
                  <a:schemeClr val="bg1"/>
                </a:solidFill>
              </a:rPr>
              <a:t> do </a:t>
            </a:r>
            <a:r>
              <a:rPr lang="en-US" dirty="0" err="1">
                <a:solidFill>
                  <a:schemeClr val="bg1"/>
                </a:solidFill>
              </a:rPr>
              <a:t>Zagreba</a:t>
            </a:r>
            <a:r>
              <a:rPr lang="en-US" dirty="0">
                <a:solidFill>
                  <a:schemeClr val="bg1"/>
                </a:solidFill>
              </a:rPr>
              <a:t>. </a:t>
            </a:r>
            <a:r>
              <a:rPr lang="hr-HR" dirty="0">
                <a:solidFill>
                  <a:schemeClr val="bg1"/>
                </a:solidFill>
              </a:rPr>
              <a:t>T</a:t>
            </a:r>
            <a:r>
              <a:rPr lang="en-US" dirty="0" err="1">
                <a:solidFill>
                  <a:schemeClr val="bg1"/>
                </a:solidFill>
              </a:rPr>
              <a:t>ako</a:t>
            </a:r>
            <a:r>
              <a:rPr lang="en-US" dirty="0">
                <a:solidFill>
                  <a:schemeClr val="bg1"/>
                </a:solidFill>
              </a:rPr>
              <a:t> </a:t>
            </a:r>
            <a:r>
              <a:rPr lang="hr-HR" dirty="0">
                <a:solidFill>
                  <a:schemeClr val="bg1"/>
                </a:solidFill>
              </a:rPr>
              <a:t> je </a:t>
            </a:r>
            <a:r>
              <a:rPr lang="en-US" dirty="0" err="1">
                <a:solidFill>
                  <a:schemeClr val="bg1"/>
                </a:solidFill>
              </a:rPr>
              <a:t>došao</a:t>
            </a:r>
            <a:r>
              <a:rPr lang="en-US" dirty="0">
                <a:solidFill>
                  <a:schemeClr val="bg1"/>
                </a:solidFill>
              </a:rPr>
              <a:t> do </a:t>
            </a:r>
            <a:r>
              <a:rPr lang="en-US" dirty="0" err="1">
                <a:solidFill>
                  <a:schemeClr val="bg1"/>
                </a:solidFill>
              </a:rPr>
              <a:t>zagrebačkog</a:t>
            </a:r>
            <a:r>
              <a:rPr lang="en-US" dirty="0">
                <a:solidFill>
                  <a:schemeClr val="bg1"/>
                </a:solidFill>
              </a:rPr>
              <a:t> </a:t>
            </a:r>
            <a:r>
              <a:rPr lang="en-US" dirty="0" err="1">
                <a:solidFill>
                  <a:schemeClr val="bg1"/>
                </a:solidFill>
              </a:rPr>
              <a:t>dopisništva</a:t>
            </a:r>
            <a:r>
              <a:rPr lang="en-US" dirty="0">
                <a:solidFill>
                  <a:schemeClr val="bg1"/>
                </a:solidFill>
              </a:rPr>
              <a:t> </a:t>
            </a:r>
            <a:r>
              <a:rPr lang="en-US" dirty="0" err="1">
                <a:solidFill>
                  <a:schemeClr val="bg1"/>
                </a:solidFill>
              </a:rPr>
              <a:t>Slobodne</a:t>
            </a:r>
            <a:r>
              <a:rPr lang="en-US" dirty="0">
                <a:solidFill>
                  <a:schemeClr val="bg1"/>
                </a:solidFill>
              </a:rPr>
              <a:t> </a:t>
            </a:r>
            <a:r>
              <a:rPr lang="en-US" dirty="0" err="1">
                <a:solidFill>
                  <a:schemeClr val="bg1"/>
                </a:solidFill>
              </a:rPr>
              <a:t>Dalmacije</a:t>
            </a:r>
            <a:r>
              <a:rPr lang="en-US" dirty="0">
                <a:solidFill>
                  <a:schemeClr val="bg1"/>
                </a:solidFill>
              </a:rPr>
              <a:t>. Danas </a:t>
            </a:r>
            <a:r>
              <a:rPr lang="en-US" dirty="0" err="1">
                <a:solidFill>
                  <a:schemeClr val="bg1"/>
                </a:solidFill>
              </a:rPr>
              <a:t>radi</a:t>
            </a:r>
            <a:r>
              <a:rPr lang="en-US" dirty="0">
                <a:solidFill>
                  <a:schemeClr val="bg1"/>
                </a:solidFill>
              </a:rPr>
              <a:t> </a:t>
            </a:r>
            <a:r>
              <a:rPr lang="en-US" dirty="0" err="1">
                <a:solidFill>
                  <a:schemeClr val="bg1"/>
                </a:solidFill>
              </a:rPr>
              <a:t>kao</a:t>
            </a:r>
            <a:r>
              <a:rPr lang="en-US" dirty="0">
                <a:solidFill>
                  <a:schemeClr val="bg1"/>
                </a:solidFill>
              </a:rPr>
              <a:t> </a:t>
            </a:r>
            <a:r>
              <a:rPr lang="en-US" dirty="0" err="1">
                <a:solidFill>
                  <a:schemeClr val="bg1"/>
                </a:solidFill>
              </a:rPr>
              <a:t>novinar</a:t>
            </a:r>
            <a:r>
              <a:rPr lang="en-US" dirty="0">
                <a:solidFill>
                  <a:schemeClr val="bg1"/>
                </a:solidFill>
              </a:rPr>
              <a:t> </a:t>
            </a:r>
            <a:r>
              <a:rPr lang="en-US" dirty="0" err="1">
                <a:solidFill>
                  <a:schemeClr val="bg1"/>
                </a:solidFill>
              </a:rPr>
              <a:t>riječkog</a:t>
            </a:r>
            <a:r>
              <a:rPr lang="en-US" dirty="0">
                <a:solidFill>
                  <a:schemeClr val="bg1"/>
                </a:solidFill>
              </a:rPr>
              <a:t> </a:t>
            </a:r>
            <a:r>
              <a:rPr lang="en-US" dirty="0" err="1">
                <a:solidFill>
                  <a:schemeClr val="bg1"/>
                </a:solidFill>
              </a:rPr>
              <a:t>Novog</a:t>
            </a:r>
            <a:r>
              <a:rPr lang="en-US" dirty="0">
                <a:solidFill>
                  <a:schemeClr val="bg1"/>
                </a:solidFill>
              </a:rPr>
              <a:t> </a:t>
            </a:r>
            <a:r>
              <a:rPr lang="en-US" dirty="0" err="1">
                <a:solidFill>
                  <a:schemeClr val="bg1"/>
                </a:solidFill>
              </a:rPr>
              <a:t>lista</a:t>
            </a:r>
            <a:r>
              <a:rPr lang="en-US" dirty="0">
                <a:solidFill>
                  <a:schemeClr val="bg1"/>
                </a:solidFill>
              </a:rPr>
              <a:t>. </a:t>
            </a:r>
            <a:r>
              <a:rPr lang="en-US" dirty="0" err="1">
                <a:solidFill>
                  <a:schemeClr val="bg1"/>
                </a:solidFill>
              </a:rPr>
              <a:t>Objavio</a:t>
            </a:r>
            <a:r>
              <a:rPr lang="en-US" dirty="0">
                <a:solidFill>
                  <a:schemeClr val="bg1"/>
                </a:solidFill>
              </a:rPr>
              <a:t> je </a:t>
            </a:r>
            <a:r>
              <a:rPr lang="en-US" dirty="0" err="1">
                <a:solidFill>
                  <a:schemeClr val="bg1"/>
                </a:solidFill>
              </a:rPr>
              <a:t>knjigu</a:t>
            </a:r>
            <a:r>
              <a:rPr lang="en-US" dirty="0">
                <a:solidFill>
                  <a:schemeClr val="bg1"/>
                </a:solidFill>
              </a:rPr>
              <a:t> "</a:t>
            </a:r>
            <a:r>
              <a:rPr lang="en-US" dirty="0" err="1">
                <a:solidFill>
                  <a:schemeClr val="bg1"/>
                </a:solidFill>
              </a:rPr>
              <a:t>Kužini</a:t>
            </a:r>
            <a:r>
              <a:rPr lang="en-US" dirty="0">
                <a:solidFill>
                  <a:schemeClr val="bg1"/>
                </a:solidFill>
              </a:rPr>
              <a:t> s </a:t>
            </a:r>
            <a:r>
              <a:rPr lang="en-US" dirty="0" err="1">
                <a:solidFill>
                  <a:schemeClr val="bg1"/>
                </a:solidFill>
              </a:rPr>
              <a:t>ljubavlju</a:t>
            </a:r>
            <a:r>
              <a:rPr lang="en-US" dirty="0">
                <a:solidFill>
                  <a:schemeClr val="bg1"/>
                </a:solidFill>
              </a:rPr>
              <a:t>." </a:t>
            </a:r>
            <a:r>
              <a:rPr lang="en-US" dirty="0" err="1">
                <a:solidFill>
                  <a:schemeClr val="bg1"/>
                </a:solidFill>
              </a:rPr>
              <a:t>Njegovo</a:t>
            </a:r>
            <a:r>
              <a:rPr lang="en-US" dirty="0">
                <a:solidFill>
                  <a:schemeClr val="bg1"/>
                </a:solidFill>
              </a:rPr>
              <a:t> </a:t>
            </a:r>
            <a:r>
              <a:rPr lang="en-US" dirty="0" err="1">
                <a:solidFill>
                  <a:schemeClr val="bg1"/>
                </a:solidFill>
              </a:rPr>
              <a:t>djelo</a:t>
            </a:r>
            <a:r>
              <a:rPr lang="en-US" dirty="0">
                <a:solidFill>
                  <a:schemeClr val="bg1"/>
                </a:solidFill>
              </a:rPr>
              <a:t> </a:t>
            </a:r>
            <a:r>
              <a:rPr lang="en-US" dirty="0" err="1">
                <a:solidFill>
                  <a:schemeClr val="bg1"/>
                </a:solidFill>
              </a:rPr>
              <a:t>također</a:t>
            </a:r>
            <a:r>
              <a:rPr lang="hr-HR" dirty="0">
                <a:solidFill>
                  <a:schemeClr val="bg1"/>
                </a:solidFill>
              </a:rPr>
              <a:t> je </a:t>
            </a:r>
            <a:r>
              <a:rPr lang="en-US" dirty="0">
                <a:solidFill>
                  <a:schemeClr val="bg1"/>
                </a:solidFill>
              </a:rPr>
              <a:t> </a:t>
            </a:r>
            <a:r>
              <a:rPr lang="en-US" dirty="0" err="1">
                <a:solidFill>
                  <a:schemeClr val="bg1"/>
                </a:solidFill>
              </a:rPr>
              <a:t>knjiga</a:t>
            </a:r>
            <a:r>
              <a:rPr lang="en-US" dirty="0">
                <a:solidFill>
                  <a:schemeClr val="bg1"/>
                </a:solidFill>
              </a:rPr>
              <a:t> </a:t>
            </a:r>
            <a:r>
              <a:rPr lang="en-US" dirty="0" err="1">
                <a:solidFill>
                  <a:schemeClr val="bg1"/>
                </a:solidFill>
              </a:rPr>
              <a:t>Plačeš</a:t>
            </a:r>
            <a:r>
              <a:rPr lang="en-US" dirty="0">
                <a:solidFill>
                  <a:schemeClr val="bg1"/>
                </a:solidFill>
              </a:rPr>
              <a:t> li to? </a:t>
            </a:r>
            <a:r>
              <a:rPr lang="en-US" dirty="0" err="1">
                <a:solidFill>
                  <a:schemeClr val="bg1"/>
                </a:solidFill>
              </a:rPr>
              <a:t>Piše</a:t>
            </a:r>
            <a:r>
              <a:rPr lang="en-US" dirty="0">
                <a:solidFill>
                  <a:schemeClr val="bg1"/>
                </a:solidFill>
              </a:rPr>
              <a:t> </a:t>
            </a:r>
            <a:r>
              <a:rPr lang="en-US" dirty="0" err="1">
                <a:solidFill>
                  <a:schemeClr val="bg1"/>
                </a:solidFill>
              </a:rPr>
              <a:t>na</a:t>
            </a:r>
            <a:r>
              <a:rPr lang="en-US" dirty="0">
                <a:solidFill>
                  <a:schemeClr val="bg1"/>
                </a:solidFill>
              </a:rPr>
              <a:t> </a:t>
            </a:r>
            <a:r>
              <a:rPr lang="en-US" dirty="0" err="1">
                <a:solidFill>
                  <a:schemeClr val="bg1"/>
                </a:solidFill>
              </a:rPr>
              <a:t>doista</a:t>
            </a:r>
            <a:r>
              <a:rPr lang="en-US" dirty="0">
                <a:solidFill>
                  <a:schemeClr val="bg1"/>
                </a:solidFill>
              </a:rPr>
              <a:t> </a:t>
            </a:r>
            <a:r>
              <a:rPr lang="en-US" dirty="0" err="1">
                <a:solidFill>
                  <a:schemeClr val="bg1"/>
                </a:solidFill>
              </a:rPr>
              <a:t>zanimljiv</a:t>
            </a:r>
            <a:r>
              <a:rPr lang="en-US" dirty="0">
                <a:solidFill>
                  <a:schemeClr val="bg1"/>
                </a:solidFill>
              </a:rPr>
              <a:t> </a:t>
            </a:r>
            <a:r>
              <a:rPr lang="en-US" dirty="0" err="1">
                <a:solidFill>
                  <a:schemeClr val="bg1"/>
                </a:solidFill>
              </a:rPr>
              <a:t>odnosno</a:t>
            </a:r>
            <a:r>
              <a:rPr lang="en-US" dirty="0">
                <a:solidFill>
                  <a:schemeClr val="bg1"/>
                </a:solidFill>
              </a:rPr>
              <a:t> </a:t>
            </a:r>
            <a:r>
              <a:rPr lang="en-US" dirty="0" err="1">
                <a:solidFill>
                  <a:schemeClr val="bg1"/>
                </a:solidFill>
              </a:rPr>
              <a:t>smiješan</a:t>
            </a:r>
            <a:r>
              <a:rPr lang="en-US" dirty="0">
                <a:solidFill>
                  <a:schemeClr val="bg1"/>
                </a:solidFill>
              </a:rPr>
              <a:t> </a:t>
            </a:r>
            <a:r>
              <a:rPr lang="en-US" dirty="0" err="1">
                <a:solidFill>
                  <a:schemeClr val="bg1"/>
                </a:solidFill>
              </a:rPr>
              <a:t>način</a:t>
            </a:r>
            <a:r>
              <a:rPr lang="en-US" dirty="0">
                <a:solidFill>
                  <a:schemeClr val="bg1"/>
                </a:solidFill>
              </a:rPr>
              <a:t>. </a:t>
            </a:r>
            <a:r>
              <a:rPr lang="en-US" dirty="0" err="1">
                <a:solidFill>
                  <a:schemeClr val="bg1"/>
                </a:solidFill>
              </a:rPr>
              <a:t>Oženjen</a:t>
            </a:r>
            <a:r>
              <a:rPr lang="en-US" dirty="0">
                <a:solidFill>
                  <a:schemeClr val="bg1"/>
                </a:solidFill>
              </a:rPr>
              <a:t> je, </a:t>
            </a:r>
            <a:r>
              <a:rPr lang="en-US" dirty="0" err="1">
                <a:solidFill>
                  <a:schemeClr val="bg1"/>
                </a:solidFill>
              </a:rPr>
              <a:t>ima</a:t>
            </a:r>
            <a:r>
              <a:rPr lang="en-US" dirty="0">
                <a:solidFill>
                  <a:schemeClr val="bg1"/>
                </a:solidFill>
              </a:rPr>
              <a:t> </a:t>
            </a:r>
            <a:r>
              <a:rPr lang="en-US" dirty="0" err="1">
                <a:solidFill>
                  <a:schemeClr val="bg1"/>
                </a:solidFill>
              </a:rPr>
              <a:t>kći</a:t>
            </a:r>
            <a:r>
              <a:rPr lang="en-US" dirty="0">
                <a:solidFill>
                  <a:schemeClr val="bg1"/>
                </a:solidFill>
              </a:rPr>
              <a:t> </a:t>
            </a:r>
            <a:r>
              <a:rPr lang="en-US" dirty="0" err="1">
                <a:solidFill>
                  <a:schemeClr val="bg1"/>
                </a:solidFill>
              </a:rPr>
              <a:t>Tonku</a:t>
            </a:r>
            <a:r>
              <a:rPr lang="en-US" dirty="0">
                <a:solidFill>
                  <a:schemeClr val="bg1"/>
                </a:solidFill>
              </a:rPr>
              <a:t>. </a:t>
            </a:r>
            <a:r>
              <a:rPr lang="en-US" dirty="0" err="1">
                <a:solidFill>
                  <a:schemeClr val="bg1"/>
                </a:solidFill>
              </a:rPr>
              <a:t>Živi</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radi</a:t>
            </a:r>
            <a:r>
              <a:rPr lang="en-US" dirty="0">
                <a:solidFill>
                  <a:schemeClr val="bg1"/>
                </a:solidFill>
              </a:rPr>
              <a:t> u </a:t>
            </a:r>
            <a:r>
              <a:rPr lang="en-US" dirty="0" err="1">
                <a:solidFill>
                  <a:schemeClr val="bg1"/>
                </a:solidFill>
              </a:rPr>
              <a:t>Zagrebu</a:t>
            </a:r>
            <a:r>
              <a:rPr lang="en-US" dirty="0">
                <a:solidFill>
                  <a:schemeClr val="bg1"/>
                </a:solidFill>
              </a:rPr>
              <a:t>.  </a:t>
            </a:r>
          </a:p>
          <a:p>
            <a:r>
              <a:rPr lang="hr-HR" b="1" dirty="0">
                <a:solidFill>
                  <a:schemeClr val="bg1"/>
                </a:solidFill>
              </a:rPr>
              <a:t> </a:t>
            </a:r>
          </a:p>
          <a:p>
            <a:endParaRPr lang="hr-HR" b="1" dirty="0"/>
          </a:p>
        </p:txBody>
      </p:sp>
      <p:sp>
        <p:nvSpPr>
          <p:cNvPr id="9" name="TekstniOkvir 8">
            <a:extLst>
              <a:ext uri="{FF2B5EF4-FFF2-40B4-BE49-F238E27FC236}">
                <a16:creationId xmlns:a16="http://schemas.microsoft.com/office/drawing/2014/main" id="{E8E9B41A-D62D-4950-AF52-09E68C37E84E}"/>
              </a:ext>
            </a:extLst>
          </p:cNvPr>
          <p:cNvSpPr txBox="1"/>
          <p:nvPr/>
        </p:nvSpPr>
        <p:spPr>
          <a:xfrm>
            <a:off x="191554" y="3245456"/>
            <a:ext cx="7335982" cy="2817694"/>
          </a:xfrm>
          <a:prstGeom prst="rect">
            <a:avLst/>
          </a:prstGeom>
          <a:noFill/>
        </p:spPr>
        <p:txBody>
          <a:bodyPr wrap="square" rtlCol="0">
            <a:spAutoFit/>
          </a:bodyPr>
          <a:lstStyle/>
          <a:p>
            <a:pPr marL="0" indent="0" algn="ctr">
              <a:lnSpc>
                <a:spcPct val="110000"/>
              </a:lnSpc>
              <a:buNone/>
            </a:pPr>
            <a:r>
              <a:rPr lang="en-US" sz="1800" dirty="0" err="1"/>
              <a:t>Knjiga</a:t>
            </a:r>
            <a:r>
              <a:rPr lang="en-US" sz="1800" dirty="0"/>
              <a:t> mi se </a:t>
            </a:r>
            <a:r>
              <a:rPr lang="en-US" sz="1800" dirty="0" err="1"/>
              <a:t>jako</a:t>
            </a:r>
            <a:r>
              <a:rPr lang="en-US" sz="1800" dirty="0"/>
              <a:t> </a:t>
            </a:r>
            <a:r>
              <a:rPr lang="en-US" sz="1800" dirty="0" err="1"/>
              <a:t>svidjela</a:t>
            </a:r>
            <a:r>
              <a:rPr lang="en-US" sz="1800" dirty="0"/>
              <a:t>, </a:t>
            </a:r>
            <a:r>
              <a:rPr lang="en-US" sz="1800" dirty="0" err="1"/>
              <a:t>mislim</a:t>
            </a:r>
            <a:r>
              <a:rPr lang="en-US" sz="1800" dirty="0"/>
              <a:t> da je </a:t>
            </a:r>
            <a:r>
              <a:rPr lang="en-US" sz="1800" dirty="0" err="1"/>
              <a:t>zanimjiva</a:t>
            </a:r>
            <a:r>
              <a:rPr lang="en-US" sz="1800" dirty="0"/>
              <a:t>. U </a:t>
            </a:r>
            <a:r>
              <a:rPr lang="en-US" sz="1800" dirty="0" err="1"/>
              <a:t>njoj</a:t>
            </a:r>
            <a:r>
              <a:rPr lang="en-US" sz="1800" dirty="0"/>
              <a:t> mi se </a:t>
            </a:r>
            <a:r>
              <a:rPr lang="en-US" sz="1800" dirty="0" err="1"/>
              <a:t>doista</a:t>
            </a:r>
            <a:r>
              <a:rPr lang="en-US" sz="1800" dirty="0"/>
              <a:t> </a:t>
            </a:r>
            <a:r>
              <a:rPr lang="en-US" sz="1800" dirty="0" err="1"/>
              <a:t>svidio</a:t>
            </a:r>
            <a:r>
              <a:rPr lang="en-US" sz="1800" dirty="0"/>
              <a:t> humor, </a:t>
            </a:r>
            <a:r>
              <a:rPr lang="en-US" sz="1800" dirty="0" err="1"/>
              <a:t>odnosno</a:t>
            </a:r>
            <a:r>
              <a:rPr lang="en-US" sz="1800" dirty="0"/>
              <a:t> </a:t>
            </a:r>
            <a:r>
              <a:rPr lang="en-US" sz="1800" dirty="0" err="1"/>
              <a:t>način</a:t>
            </a:r>
            <a:r>
              <a:rPr lang="en-US" sz="1800" dirty="0"/>
              <a:t> </a:t>
            </a:r>
            <a:r>
              <a:rPr lang="en-US" sz="1800" dirty="0" err="1"/>
              <a:t>na</a:t>
            </a:r>
            <a:r>
              <a:rPr lang="en-US" sz="1800" dirty="0"/>
              <a:t> koji je </a:t>
            </a:r>
            <a:r>
              <a:rPr lang="en-US" sz="1800" dirty="0" err="1"/>
              <a:t>pisac</a:t>
            </a:r>
            <a:r>
              <a:rPr lang="en-US" sz="1800" dirty="0"/>
              <a:t> </a:t>
            </a:r>
            <a:r>
              <a:rPr lang="en-US" sz="1800" dirty="0" err="1"/>
              <a:t>prikazao</a:t>
            </a:r>
            <a:r>
              <a:rPr lang="en-US" sz="1800" dirty="0"/>
              <a:t> </a:t>
            </a:r>
            <a:r>
              <a:rPr lang="en-US" sz="1800" dirty="0" err="1"/>
              <a:t>djelo</a:t>
            </a:r>
            <a:r>
              <a:rPr lang="en-US" sz="1800" dirty="0"/>
              <a:t>. Bilo mi je </a:t>
            </a:r>
            <a:r>
              <a:rPr lang="en-US" sz="1800" dirty="0" err="1"/>
              <a:t>zanimljivo</a:t>
            </a:r>
            <a:r>
              <a:rPr lang="en-US" sz="1800" dirty="0"/>
              <a:t> </a:t>
            </a:r>
            <a:r>
              <a:rPr lang="en-US" sz="1800" dirty="0" err="1"/>
              <a:t>ući</a:t>
            </a:r>
            <a:r>
              <a:rPr lang="hr-HR" sz="1800" dirty="0"/>
              <a:t> u njen svijet</a:t>
            </a:r>
            <a:r>
              <a:rPr lang="en-US" sz="1800" dirty="0"/>
              <a:t>, </a:t>
            </a:r>
            <a:r>
              <a:rPr lang="en-US" sz="1800" dirty="0" err="1"/>
              <a:t>promatrati</a:t>
            </a:r>
            <a:r>
              <a:rPr lang="en-US" sz="1800" dirty="0"/>
              <a:t> </a:t>
            </a:r>
            <a:r>
              <a:rPr lang="en-US" sz="1800" dirty="0" err="1"/>
              <a:t>život</a:t>
            </a:r>
            <a:r>
              <a:rPr lang="en-US" sz="1800" dirty="0"/>
              <a:t> </a:t>
            </a:r>
            <a:r>
              <a:rPr lang="en-US" sz="1800" dirty="0" err="1"/>
              <a:t>troje</a:t>
            </a:r>
            <a:r>
              <a:rPr lang="en-US" sz="1800" dirty="0"/>
              <a:t> </a:t>
            </a:r>
            <a:r>
              <a:rPr lang="en-US" sz="1800" dirty="0" err="1"/>
              <a:t>ljudi</a:t>
            </a:r>
            <a:r>
              <a:rPr lang="en-US" sz="1800" dirty="0"/>
              <a:t> </a:t>
            </a:r>
            <a:r>
              <a:rPr lang="en-US" sz="1800" dirty="0" err="1"/>
              <a:t>te</a:t>
            </a:r>
            <a:r>
              <a:rPr lang="en-US" sz="1800" dirty="0"/>
              <a:t> se </a:t>
            </a:r>
            <a:r>
              <a:rPr lang="en-US" sz="1800" dirty="0" err="1"/>
              <a:t>nasmijati</a:t>
            </a:r>
            <a:r>
              <a:rPr lang="en-US" sz="1800" dirty="0"/>
              <a:t>. </a:t>
            </a:r>
            <a:r>
              <a:rPr lang="en-US" sz="1800" dirty="0" err="1"/>
              <a:t>Pisac</a:t>
            </a:r>
            <a:r>
              <a:rPr lang="en-US" sz="1800" dirty="0"/>
              <a:t> je </a:t>
            </a:r>
            <a:r>
              <a:rPr lang="en-US" sz="1800" dirty="0" err="1"/>
              <a:t>doista</a:t>
            </a:r>
            <a:r>
              <a:rPr lang="en-US" sz="1800" dirty="0"/>
              <a:t> </a:t>
            </a:r>
            <a:r>
              <a:rPr lang="en-US" sz="1800" dirty="0" err="1"/>
              <a:t>svestran</a:t>
            </a:r>
            <a:r>
              <a:rPr lang="en-US" sz="1800" dirty="0"/>
              <a:t> </a:t>
            </a:r>
            <a:r>
              <a:rPr lang="en-US" sz="1800" dirty="0" err="1"/>
              <a:t>čovjek</a:t>
            </a:r>
            <a:r>
              <a:rPr lang="en-US" sz="1800" dirty="0"/>
              <a:t>, s </a:t>
            </a:r>
            <a:r>
              <a:rPr lang="en-US" sz="1800" dirty="0" err="1"/>
              <a:t>ljubavlju</a:t>
            </a:r>
            <a:r>
              <a:rPr lang="en-US" sz="1800" dirty="0"/>
              <a:t> </a:t>
            </a:r>
            <a:r>
              <a:rPr lang="en-US" sz="1800" dirty="0" err="1"/>
              <a:t>piše</a:t>
            </a:r>
            <a:r>
              <a:rPr lang="en-US" sz="1800" dirty="0"/>
              <a:t>, </a:t>
            </a:r>
            <a:r>
              <a:rPr lang="en-US" sz="1800" dirty="0" err="1"/>
              <a:t>želi</a:t>
            </a:r>
            <a:r>
              <a:rPr lang="en-US" sz="1800" dirty="0"/>
              <a:t> u </a:t>
            </a:r>
            <a:r>
              <a:rPr lang="en-US" sz="1800" dirty="0" err="1"/>
              <a:t>nekim</a:t>
            </a:r>
            <a:r>
              <a:rPr lang="en-US" sz="1800" dirty="0"/>
              <a:t> </a:t>
            </a:r>
            <a:r>
              <a:rPr lang="en-US" sz="1800" dirty="0" err="1"/>
              <a:t>izjavama</a:t>
            </a:r>
            <a:r>
              <a:rPr lang="en-US" sz="1800" dirty="0"/>
              <a:t> </a:t>
            </a:r>
            <a:r>
              <a:rPr lang="en-US" sz="1800" dirty="0" err="1"/>
              <a:t>osv</a:t>
            </a:r>
            <a:r>
              <a:rPr lang="hr-HR" sz="1800" dirty="0"/>
              <a:t>i</a:t>
            </a:r>
            <a:r>
              <a:rPr lang="en-US" sz="1800" dirty="0" err="1"/>
              <a:t>jestiti</a:t>
            </a:r>
            <a:r>
              <a:rPr lang="en-US" sz="1800" dirty="0"/>
              <a:t> </a:t>
            </a:r>
            <a:r>
              <a:rPr lang="en-US" sz="1800" dirty="0" err="1"/>
              <a:t>ljude</a:t>
            </a:r>
            <a:r>
              <a:rPr lang="en-US" sz="1800" dirty="0"/>
              <a:t> </a:t>
            </a:r>
            <a:r>
              <a:rPr lang="en-US" sz="1800" dirty="0" err="1"/>
              <a:t>koliko</a:t>
            </a:r>
            <a:r>
              <a:rPr lang="en-US" sz="1800" dirty="0"/>
              <a:t> je </a:t>
            </a:r>
            <a:r>
              <a:rPr lang="en-US" sz="1800" dirty="0" err="1"/>
              <a:t>smijeh</a:t>
            </a:r>
            <a:r>
              <a:rPr lang="en-US" sz="1800" dirty="0"/>
              <a:t> </a:t>
            </a:r>
            <a:r>
              <a:rPr lang="en-US" sz="1800" dirty="0" err="1"/>
              <a:t>danas</a:t>
            </a:r>
            <a:r>
              <a:rPr lang="en-US" sz="1800" dirty="0"/>
              <a:t> </a:t>
            </a:r>
            <a:r>
              <a:rPr lang="en-US" sz="1800" dirty="0" err="1"/>
              <a:t>važan</a:t>
            </a:r>
            <a:r>
              <a:rPr lang="en-US" sz="1800" dirty="0"/>
              <a:t>. </a:t>
            </a:r>
            <a:r>
              <a:rPr lang="en-US" sz="1800" dirty="0" err="1"/>
              <a:t>Naslovnica</a:t>
            </a:r>
            <a:r>
              <a:rPr lang="en-US" sz="1800" dirty="0"/>
              <a:t> </a:t>
            </a:r>
            <a:r>
              <a:rPr lang="en-US" sz="1800" dirty="0" err="1"/>
              <a:t>knjige</a:t>
            </a:r>
            <a:r>
              <a:rPr lang="en-US" sz="1800" dirty="0"/>
              <a:t> me </a:t>
            </a:r>
            <a:r>
              <a:rPr lang="hr-HR" sz="1800" dirty="0"/>
              <a:t> se </a:t>
            </a:r>
            <a:r>
              <a:rPr lang="en-US" sz="1800" dirty="0" err="1"/>
              <a:t>dojmila</a:t>
            </a:r>
            <a:r>
              <a:rPr lang="en-US" sz="1800" dirty="0"/>
              <a:t>, </a:t>
            </a:r>
            <a:r>
              <a:rPr lang="en-US" sz="1800" dirty="0" err="1"/>
              <a:t>kao</a:t>
            </a:r>
            <a:r>
              <a:rPr lang="en-US" sz="1800" dirty="0"/>
              <a:t> </a:t>
            </a:r>
            <a:r>
              <a:rPr lang="en-US" sz="1800" dirty="0" err="1"/>
              <a:t>komad</a:t>
            </a:r>
            <a:r>
              <a:rPr lang="en-US" sz="1800" dirty="0"/>
              <a:t> </a:t>
            </a:r>
            <a:r>
              <a:rPr lang="en-US" sz="1800" dirty="0" err="1"/>
              <a:t>kruha</a:t>
            </a:r>
            <a:r>
              <a:rPr lang="en-US" sz="1800" dirty="0"/>
              <a:t> </a:t>
            </a:r>
            <a:r>
              <a:rPr lang="en-US" sz="1800" dirty="0" err="1"/>
              <a:t>otrgan</a:t>
            </a:r>
            <a:r>
              <a:rPr lang="en-US" sz="1800" dirty="0"/>
              <a:t> s tri </a:t>
            </a:r>
            <a:r>
              <a:rPr lang="en-US" sz="1800" dirty="0" err="1"/>
              <a:t>strane</a:t>
            </a:r>
            <a:r>
              <a:rPr lang="en-US" sz="1800" dirty="0"/>
              <a:t> </a:t>
            </a:r>
            <a:r>
              <a:rPr lang="en-US" sz="1800" dirty="0" err="1"/>
              <a:t>koje</a:t>
            </a:r>
            <a:r>
              <a:rPr lang="en-US" sz="1800" dirty="0"/>
              <a:t> </a:t>
            </a:r>
            <a:r>
              <a:rPr lang="en-US" sz="1800" dirty="0" err="1"/>
              <a:t>predstavljaju</a:t>
            </a:r>
            <a:r>
              <a:rPr lang="en-US" sz="1800" dirty="0"/>
              <a:t> </a:t>
            </a:r>
            <a:r>
              <a:rPr lang="en-US" sz="1800" dirty="0" err="1"/>
              <a:t>mamu</a:t>
            </a:r>
            <a:r>
              <a:rPr lang="en-US" sz="1800" dirty="0"/>
              <a:t>, tatu </a:t>
            </a:r>
            <a:r>
              <a:rPr lang="en-US" sz="1800" dirty="0" err="1"/>
              <a:t>i</a:t>
            </a:r>
            <a:r>
              <a:rPr lang="en-US" sz="1800" dirty="0"/>
              <a:t> </a:t>
            </a:r>
            <a:r>
              <a:rPr lang="en-US" sz="1800" dirty="0" err="1"/>
              <a:t>Tonku</a:t>
            </a:r>
            <a:r>
              <a:rPr lang="en-US" sz="1800" dirty="0"/>
              <a:t>. </a:t>
            </a:r>
            <a:r>
              <a:rPr lang="en-US" sz="1800" dirty="0" err="1"/>
              <a:t>Knjiga</a:t>
            </a:r>
            <a:r>
              <a:rPr lang="en-US" sz="1800" dirty="0"/>
              <a:t> </a:t>
            </a:r>
            <a:r>
              <a:rPr lang="hr-HR" sz="1800" dirty="0"/>
              <a:t>mi je bila</a:t>
            </a:r>
            <a:r>
              <a:rPr lang="en-US" sz="1800" dirty="0"/>
              <a:t> </a:t>
            </a:r>
            <a:r>
              <a:rPr lang="en-US" sz="1800" dirty="0" err="1"/>
              <a:t>zanimljva</a:t>
            </a:r>
            <a:r>
              <a:rPr lang="en-US" sz="1800" dirty="0"/>
              <a:t> za </a:t>
            </a:r>
            <a:r>
              <a:rPr lang="en-US" sz="1800" dirty="0" err="1"/>
              <a:t>čitanje</a:t>
            </a:r>
            <a:r>
              <a:rPr lang="en-US" sz="1800" dirty="0"/>
              <a:t>, </a:t>
            </a:r>
            <a:r>
              <a:rPr lang="en-US" sz="1800" dirty="0" err="1"/>
              <a:t>potakla</a:t>
            </a:r>
            <a:r>
              <a:rPr lang="en-US" sz="1800" dirty="0"/>
              <a:t> me </a:t>
            </a:r>
            <a:r>
              <a:rPr lang="en-US" sz="1800" dirty="0" err="1"/>
              <a:t>na</a:t>
            </a:r>
            <a:r>
              <a:rPr lang="en-US" sz="1800" dirty="0"/>
              <a:t> </a:t>
            </a:r>
            <a:r>
              <a:rPr lang="en-US" sz="1800" dirty="0" err="1"/>
              <a:t>razmišljanje</a:t>
            </a:r>
            <a:r>
              <a:rPr lang="en-US" sz="1800" dirty="0"/>
              <a:t>, </a:t>
            </a:r>
            <a:r>
              <a:rPr lang="en-US" sz="1800" dirty="0" err="1"/>
              <a:t>svima</a:t>
            </a:r>
            <a:r>
              <a:rPr lang="en-US" sz="1800" dirty="0"/>
              <a:t> bi</a:t>
            </a:r>
            <a:r>
              <a:rPr lang="hr-HR" sz="1800" dirty="0"/>
              <a:t>h</a:t>
            </a:r>
            <a:r>
              <a:rPr lang="en-US" sz="1800" dirty="0"/>
              <a:t> j</a:t>
            </a:r>
            <a:r>
              <a:rPr lang="hr-HR" sz="1800" dirty="0"/>
              <a:t>e</a:t>
            </a:r>
            <a:r>
              <a:rPr lang="en-US" sz="1800" dirty="0"/>
              <a:t> </a:t>
            </a:r>
            <a:r>
              <a:rPr lang="en-US" sz="1800" dirty="0" err="1"/>
              <a:t>preporučila</a:t>
            </a:r>
            <a:r>
              <a:rPr lang="en-US" sz="1800" dirty="0"/>
              <a:t>. </a:t>
            </a:r>
            <a:r>
              <a:rPr lang="en-US" sz="1800" dirty="0" err="1"/>
              <a:t>Svidio</a:t>
            </a:r>
            <a:r>
              <a:rPr lang="en-US" sz="1800" dirty="0"/>
              <a:t> mi se </a:t>
            </a:r>
            <a:r>
              <a:rPr lang="en-US" sz="1800" dirty="0" err="1"/>
              <a:t>slobodan</a:t>
            </a:r>
            <a:r>
              <a:rPr lang="en-US" sz="1800" dirty="0"/>
              <a:t> </a:t>
            </a:r>
            <a:r>
              <a:rPr lang="en-US" sz="1800" dirty="0" err="1"/>
              <a:t>izbor</a:t>
            </a:r>
            <a:r>
              <a:rPr lang="en-US" sz="1800" dirty="0"/>
              <a:t> </a:t>
            </a:r>
            <a:r>
              <a:rPr lang="en-US" sz="1800" dirty="0" err="1"/>
              <a:t>lektire</a:t>
            </a:r>
            <a:r>
              <a:rPr lang="en-US" sz="1800" dirty="0"/>
              <a:t>, </a:t>
            </a:r>
            <a:r>
              <a:rPr lang="en-US" sz="1800" dirty="0" err="1"/>
              <a:t>drago</a:t>
            </a:r>
            <a:r>
              <a:rPr lang="en-US" sz="1800" dirty="0"/>
              <a:t> mi je </a:t>
            </a:r>
            <a:r>
              <a:rPr lang="en-US" sz="1800" dirty="0" err="1"/>
              <a:t>što</a:t>
            </a:r>
            <a:r>
              <a:rPr lang="en-US" sz="1800" dirty="0"/>
              <a:t> </a:t>
            </a:r>
            <a:r>
              <a:rPr lang="en-US" sz="1800" dirty="0" err="1"/>
              <a:t>sa</a:t>
            </a:r>
            <a:r>
              <a:rPr lang="hr-HR" sz="1800" dirty="0"/>
              <a:t>m</a:t>
            </a:r>
            <a:r>
              <a:rPr lang="en-US" sz="1800" dirty="0"/>
              <a:t> </a:t>
            </a:r>
            <a:r>
              <a:rPr lang="en-US" sz="1800" dirty="0" err="1"/>
              <a:t>na</a:t>
            </a:r>
            <a:r>
              <a:rPr lang="en-US" sz="1800" dirty="0"/>
              <a:t> </a:t>
            </a:r>
            <a:r>
              <a:rPr lang="en-US" sz="1800" dirty="0" err="1"/>
              <a:t>smiješan</a:t>
            </a:r>
            <a:r>
              <a:rPr lang="en-US" sz="1800" dirty="0"/>
              <a:t> </a:t>
            </a:r>
            <a:r>
              <a:rPr lang="en-US" sz="1800" dirty="0" err="1"/>
              <a:t>način</a:t>
            </a:r>
            <a:r>
              <a:rPr lang="en-US" sz="1800" dirty="0"/>
              <a:t> </a:t>
            </a:r>
            <a:r>
              <a:rPr lang="en-US" sz="1800" dirty="0" err="1"/>
              <a:t>nešto</a:t>
            </a:r>
            <a:r>
              <a:rPr lang="en-US" sz="1800" dirty="0"/>
              <a:t> </a:t>
            </a:r>
            <a:r>
              <a:rPr lang="en-US" sz="1800" dirty="0" err="1"/>
              <a:t>naučila</a:t>
            </a:r>
            <a:r>
              <a:rPr lang="en-US" sz="1800" dirty="0"/>
              <a:t>, </a:t>
            </a:r>
            <a:r>
              <a:rPr lang="en-US" sz="1800" dirty="0" err="1"/>
              <a:t>kao</a:t>
            </a:r>
            <a:r>
              <a:rPr lang="en-US" sz="1800" dirty="0"/>
              <a:t> </a:t>
            </a:r>
            <a:r>
              <a:rPr lang="en-US" sz="1800" dirty="0" err="1"/>
              <a:t>i</a:t>
            </a:r>
            <a:r>
              <a:rPr lang="en-US" sz="1800" dirty="0"/>
              <a:t> </a:t>
            </a:r>
            <a:r>
              <a:rPr lang="hr-HR" dirty="0"/>
              <a:t>gledajući</a:t>
            </a:r>
            <a:r>
              <a:rPr lang="en-US" sz="1800" dirty="0"/>
              <a:t> </a:t>
            </a:r>
            <a:r>
              <a:rPr lang="hr-HR" sz="1800" dirty="0"/>
              <a:t>biografiju</a:t>
            </a:r>
            <a:r>
              <a:rPr lang="en-US" sz="1800" dirty="0"/>
              <a:t> Marina Držića. </a:t>
            </a:r>
            <a:r>
              <a:rPr lang="hr-HR" sz="1800" dirty="0"/>
              <a:t>Smijeh</a:t>
            </a:r>
            <a:r>
              <a:rPr lang="en-US" sz="1800" dirty="0"/>
              <a:t> je </a:t>
            </a:r>
            <a:r>
              <a:rPr lang="en-US" sz="1800" dirty="0" err="1"/>
              <a:t>zaista</a:t>
            </a:r>
            <a:r>
              <a:rPr lang="en-US" sz="1800" dirty="0"/>
              <a:t> </a:t>
            </a:r>
            <a:r>
              <a:rPr lang="en-US" sz="1800" dirty="0" err="1"/>
              <a:t>lijek</a:t>
            </a:r>
            <a:r>
              <a:rPr lang="en-US" sz="1800" dirty="0"/>
              <a:t>.</a:t>
            </a:r>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1145823448"/>
              </p:ext>
            </p:extLst>
          </p:nvPr>
        </p:nvGraphicFramePr>
        <p:xfrm>
          <a:off x="8149716" y="1953491"/>
          <a:ext cx="3774750" cy="443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10386391" y="6383787"/>
            <a:ext cx="1614055" cy="369332"/>
          </a:xfrm>
          <a:prstGeom prst="rect">
            <a:avLst/>
          </a:prstGeom>
          <a:noFill/>
        </p:spPr>
        <p:txBody>
          <a:bodyPr wrap="square" rtlCol="0">
            <a:spAutoFit/>
          </a:bodyPr>
          <a:lstStyle/>
          <a:p>
            <a:r>
              <a:rPr lang="hr-HR" b="1" dirty="0"/>
              <a:t>Paula </a:t>
            </a:r>
            <a:r>
              <a:rPr lang="hr-HR" b="1" dirty="0" err="1"/>
              <a:t>Blitvić</a:t>
            </a:r>
            <a:endParaRPr lang="hr-HR" b="1" dirty="0"/>
          </a:p>
        </p:txBody>
      </p:sp>
      <p:pic>
        <p:nvPicPr>
          <p:cNvPr id="10" name="Picture 4">
            <a:extLst>
              <a:ext uri="{FF2B5EF4-FFF2-40B4-BE49-F238E27FC236}">
                <a16:creationId xmlns:a16="http://schemas.microsoft.com/office/drawing/2014/main" id="{02233CBC-D6BB-464D-8467-08C498537E7F}"/>
              </a:ext>
            </a:extLst>
          </p:cNvPr>
          <p:cNvPicPr>
            <a:picLocks noChangeAspect="1"/>
          </p:cNvPicPr>
          <p:nvPr/>
        </p:nvPicPr>
        <p:blipFill>
          <a:blip r:embed="rId7"/>
          <a:stretch>
            <a:fillRect/>
          </a:stretch>
        </p:blipFill>
        <p:spPr>
          <a:xfrm>
            <a:off x="497150" y="443883"/>
            <a:ext cx="1358283" cy="2235857"/>
          </a:xfrm>
          <a:prstGeom prst="rect">
            <a:avLst/>
          </a:prstGeom>
        </p:spPr>
      </p:pic>
      <p:pic>
        <p:nvPicPr>
          <p:cNvPr id="11" name="Picture 4" descr="A picture containing text, book, businesscard&#10;&#10;Description automatically generated">
            <a:extLst>
              <a:ext uri="{FF2B5EF4-FFF2-40B4-BE49-F238E27FC236}">
                <a16:creationId xmlns:a16="http://schemas.microsoft.com/office/drawing/2014/main" id="{9A6D73BC-0C4E-448A-9F27-4D95B94D573B}"/>
              </a:ext>
            </a:extLst>
          </p:cNvPr>
          <p:cNvPicPr>
            <a:picLocks noChangeAspect="1"/>
          </p:cNvPicPr>
          <p:nvPr/>
        </p:nvPicPr>
        <p:blipFill>
          <a:blip r:embed="rId8"/>
          <a:stretch>
            <a:fillRect/>
          </a:stretch>
        </p:blipFill>
        <p:spPr>
          <a:xfrm>
            <a:off x="8886883" y="196224"/>
            <a:ext cx="2300415" cy="3069125"/>
          </a:xfrm>
          <a:prstGeom prst="rect">
            <a:avLst/>
          </a:prstGeom>
        </p:spPr>
      </p:pic>
    </p:spTree>
    <p:extLst>
      <p:ext uri="{BB962C8B-B14F-4D97-AF65-F5344CB8AC3E}">
        <p14:creationId xmlns:p14="http://schemas.microsoft.com/office/powerpoint/2010/main" val="346984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69025" y="196224"/>
            <a:ext cx="5880692" cy="2585323"/>
          </a:xfrm>
          <a:prstGeom prst="rect">
            <a:avLst/>
          </a:prstGeom>
          <a:solidFill>
            <a:schemeClr val="bg1">
              <a:lumMod val="75000"/>
            </a:schemeClr>
          </a:solidFill>
        </p:spPr>
        <p:txBody>
          <a:bodyPr wrap="square" rtlCol="0">
            <a:spAutoFit/>
          </a:bodyPr>
          <a:lstStyle/>
          <a:p>
            <a:pPr marL="228600">
              <a:lnSpc>
                <a:spcPct val="100000"/>
              </a:lnSpc>
            </a:pPr>
            <a:r>
              <a:rPr lang="hr-HR" b="1" dirty="0">
                <a:solidFill>
                  <a:schemeClr val="bg1"/>
                </a:solidFill>
              </a:rPr>
              <a:t>Zlatko Erjavec, Žene vole pametne muškarce                    </a:t>
            </a:r>
            <a:r>
              <a:rPr lang="en-US" dirty="0">
                <a:solidFill>
                  <a:schemeClr val="bg1"/>
                </a:solidFill>
              </a:rPr>
              <a:t>Zlatko Erjavec </a:t>
            </a:r>
            <a:r>
              <a:rPr lang="en-US" dirty="0" err="1">
                <a:solidFill>
                  <a:schemeClr val="bg1"/>
                </a:solidFill>
              </a:rPr>
              <a:t>rođen</a:t>
            </a:r>
            <a:r>
              <a:rPr lang="en-US" dirty="0">
                <a:solidFill>
                  <a:schemeClr val="bg1"/>
                </a:solidFill>
              </a:rPr>
              <a:t> je 1958. </a:t>
            </a:r>
            <a:r>
              <a:rPr lang="en-US" dirty="0" err="1">
                <a:solidFill>
                  <a:schemeClr val="bg1"/>
                </a:solidFill>
              </a:rPr>
              <a:t>godine</a:t>
            </a:r>
            <a:r>
              <a:rPr lang="en-US" dirty="0">
                <a:solidFill>
                  <a:schemeClr val="bg1"/>
                </a:solidFill>
              </a:rPr>
              <a:t> u </a:t>
            </a:r>
            <a:r>
              <a:rPr lang="en-US" dirty="0" err="1">
                <a:solidFill>
                  <a:schemeClr val="bg1"/>
                </a:solidFill>
              </a:rPr>
              <a:t>Virovitici</a:t>
            </a:r>
            <a:r>
              <a:rPr lang="en-US" dirty="0">
                <a:solidFill>
                  <a:schemeClr val="bg1"/>
                </a:solidFill>
              </a:rPr>
              <a:t>. </a:t>
            </a:r>
            <a:r>
              <a:rPr lang="hr-HR" dirty="0">
                <a:solidFill>
                  <a:schemeClr val="bg1"/>
                </a:solidFill>
              </a:rPr>
              <a:t>Iznimno</a:t>
            </a:r>
            <a:r>
              <a:rPr lang="en-US" dirty="0">
                <a:solidFill>
                  <a:schemeClr val="bg1"/>
                </a:solidFill>
              </a:rPr>
              <a:t> je  </a:t>
            </a:r>
            <a:r>
              <a:rPr lang="en-US" dirty="0" err="1">
                <a:solidFill>
                  <a:schemeClr val="bg1"/>
                </a:solidFill>
              </a:rPr>
              <a:t>djelovao</a:t>
            </a:r>
            <a:r>
              <a:rPr lang="en-US" dirty="0">
                <a:solidFill>
                  <a:schemeClr val="bg1"/>
                </a:solidFill>
              </a:rPr>
              <a:t> </a:t>
            </a:r>
            <a:r>
              <a:rPr lang="en-US" dirty="0" err="1">
                <a:solidFill>
                  <a:schemeClr val="bg1"/>
                </a:solidFill>
              </a:rPr>
              <a:t>na</a:t>
            </a:r>
            <a:r>
              <a:rPr lang="en-US" dirty="0">
                <a:solidFill>
                  <a:schemeClr val="bg1"/>
                </a:solidFill>
              </a:rPr>
              <a:t> </a:t>
            </a:r>
            <a:r>
              <a:rPr lang="en-US" dirty="0" err="1">
                <a:solidFill>
                  <a:schemeClr val="bg1"/>
                </a:solidFill>
              </a:rPr>
              <a:t>kulturno-umjetničko</a:t>
            </a:r>
            <a:r>
              <a:rPr lang="en-US" dirty="0">
                <a:solidFill>
                  <a:schemeClr val="bg1"/>
                </a:solidFill>
              </a:rPr>
              <a:t> </a:t>
            </a:r>
            <a:r>
              <a:rPr lang="en-US" dirty="0" err="1">
                <a:solidFill>
                  <a:schemeClr val="bg1"/>
                </a:solidFill>
              </a:rPr>
              <a:t>stvaralaštv</a:t>
            </a:r>
            <a:r>
              <a:rPr lang="hr-HR" dirty="0">
                <a:solidFill>
                  <a:schemeClr val="bg1"/>
                </a:solidFill>
              </a:rPr>
              <a:t>o</a:t>
            </a:r>
            <a:r>
              <a:rPr lang="en-US" dirty="0">
                <a:solidFill>
                  <a:schemeClr val="bg1"/>
                </a:solidFill>
              </a:rPr>
              <a:t> u </a:t>
            </a:r>
            <a:r>
              <a:rPr lang="en-US" dirty="0" err="1">
                <a:solidFill>
                  <a:schemeClr val="bg1"/>
                </a:solidFill>
              </a:rPr>
              <a:t>svom</a:t>
            </a:r>
            <a:r>
              <a:rPr lang="en-US" dirty="0">
                <a:solidFill>
                  <a:schemeClr val="bg1"/>
                </a:solidFill>
              </a:rPr>
              <a:t> </a:t>
            </a:r>
            <a:r>
              <a:rPr lang="en-US" dirty="0" err="1">
                <a:solidFill>
                  <a:schemeClr val="bg1"/>
                </a:solidFill>
              </a:rPr>
              <a:t>gradu</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dalje</a:t>
            </a:r>
            <a:r>
              <a:rPr lang="en-US" dirty="0">
                <a:solidFill>
                  <a:schemeClr val="bg1"/>
                </a:solidFill>
              </a:rPr>
              <a:t>.</a:t>
            </a:r>
            <a:r>
              <a:rPr lang="hr-HR" dirty="0">
                <a:solidFill>
                  <a:schemeClr val="bg1"/>
                </a:solidFill>
              </a:rPr>
              <a:t> </a:t>
            </a:r>
            <a:r>
              <a:rPr lang="en-US" dirty="0">
                <a:solidFill>
                  <a:schemeClr val="bg1"/>
                </a:solidFill>
              </a:rPr>
              <a:t>Bio je </a:t>
            </a:r>
            <a:r>
              <a:rPr lang="en-US" dirty="0" err="1">
                <a:solidFill>
                  <a:schemeClr val="bg1"/>
                </a:solidFill>
              </a:rPr>
              <a:t>jedan</a:t>
            </a:r>
            <a:r>
              <a:rPr lang="en-US" dirty="0">
                <a:solidFill>
                  <a:schemeClr val="bg1"/>
                </a:solidFill>
              </a:rPr>
              <a:t> od </a:t>
            </a:r>
            <a:r>
              <a:rPr lang="en-US" dirty="0" err="1">
                <a:solidFill>
                  <a:schemeClr val="bg1"/>
                </a:solidFill>
              </a:rPr>
              <a:t>pokretača</a:t>
            </a:r>
            <a:r>
              <a:rPr lang="en-US" dirty="0">
                <a:solidFill>
                  <a:schemeClr val="bg1"/>
                </a:solidFill>
              </a:rPr>
              <a:t> </a:t>
            </a:r>
            <a:r>
              <a:rPr lang="en-US" dirty="0" err="1">
                <a:solidFill>
                  <a:schemeClr val="bg1"/>
                </a:solidFill>
              </a:rPr>
              <a:t>kazališne</a:t>
            </a:r>
            <a:r>
              <a:rPr lang="en-US" dirty="0">
                <a:solidFill>
                  <a:schemeClr val="bg1"/>
                </a:solidFill>
              </a:rPr>
              <a:t> </a:t>
            </a:r>
            <a:r>
              <a:rPr lang="en-US" dirty="0" err="1">
                <a:solidFill>
                  <a:schemeClr val="bg1"/>
                </a:solidFill>
              </a:rPr>
              <a:t>skupine</a:t>
            </a:r>
            <a:r>
              <a:rPr lang="en-US" dirty="0">
                <a:solidFill>
                  <a:schemeClr val="bg1"/>
                </a:solidFill>
              </a:rPr>
              <a:t> „</a:t>
            </a:r>
            <a:r>
              <a:rPr lang="en-US" dirty="0" err="1">
                <a:solidFill>
                  <a:schemeClr val="bg1"/>
                </a:solidFill>
              </a:rPr>
              <a:t>Keprure</a:t>
            </a:r>
            <a:r>
              <a:rPr lang="en-US" dirty="0">
                <a:solidFill>
                  <a:schemeClr val="bg1"/>
                </a:solidFill>
              </a:rPr>
              <a:t>” , za </a:t>
            </a:r>
            <a:r>
              <a:rPr lang="en-US" dirty="0" err="1">
                <a:solidFill>
                  <a:schemeClr val="bg1"/>
                </a:solidFill>
              </a:rPr>
              <a:t>koju</a:t>
            </a:r>
            <a:r>
              <a:rPr lang="en-US" dirty="0">
                <a:solidFill>
                  <a:schemeClr val="bg1"/>
                </a:solidFill>
              </a:rPr>
              <a:t> je </a:t>
            </a:r>
            <a:r>
              <a:rPr lang="en-US" dirty="0" err="1">
                <a:solidFill>
                  <a:schemeClr val="bg1"/>
                </a:solidFill>
              </a:rPr>
              <a:t>glumio</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pisao</a:t>
            </a:r>
            <a:r>
              <a:rPr lang="en-US" dirty="0">
                <a:solidFill>
                  <a:schemeClr val="bg1"/>
                </a:solidFill>
              </a:rPr>
              <a:t> </a:t>
            </a:r>
            <a:r>
              <a:rPr lang="en-US" dirty="0" err="1">
                <a:solidFill>
                  <a:schemeClr val="bg1"/>
                </a:solidFill>
              </a:rPr>
              <a:t>tekstove</a:t>
            </a:r>
            <a:r>
              <a:rPr lang="en-US" dirty="0">
                <a:solidFill>
                  <a:schemeClr val="bg1"/>
                </a:solidFill>
              </a:rPr>
              <a:t>.</a:t>
            </a:r>
            <a:r>
              <a:rPr lang="hr-HR" dirty="0">
                <a:solidFill>
                  <a:schemeClr val="bg1"/>
                </a:solidFill>
              </a:rPr>
              <a:t> </a:t>
            </a:r>
            <a:r>
              <a:rPr lang="en-US" dirty="0" err="1">
                <a:solidFill>
                  <a:schemeClr val="bg1"/>
                </a:solidFill>
              </a:rPr>
              <a:t>Osim</a:t>
            </a:r>
            <a:r>
              <a:rPr lang="en-US" dirty="0">
                <a:solidFill>
                  <a:schemeClr val="bg1"/>
                </a:solidFill>
              </a:rPr>
              <a:t> u </a:t>
            </a:r>
            <a:r>
              <a:rPr lang="en-US" dirty="0" err="1">
                <a:solidFill>
                  <a:schemeClr val="bg1"/>
                </a:solidFill>
              </a:rPr>
              <a:t>dramskim</a:t>
            </a:r>
            <a:r>
              <a:rPr lang="en-US" dirty="0">
                <a:solidFill>
                  <a:schemeClr val="bg1"/>
                </a:solidFill>
              </a:rPr>
              <a:t> </a:t>
            </a:r>
            <a:r>
              <a:rPr lang="en-US" dirty="0" err="1">
                <a:solidFill>
                  <a:schemeClr val="bg1"/>
                </a:solidFill>
              </a:rPr>
              <a:t>djelima</a:t>
            </a:r>
            <a:r>
              <a:rPr lang="en-US" dirty="0">
                <a:solidFill>
                  <a:schemeClr val="bg1"/>
                </a:solidFill>
              </a:rPr>
              <a:t> Zlatko je </a:t>
            </a:r>
            <a:r>
              <a:rPr lang="en-US" dirty="0" err="1">
                <a:solidFill>
                  <a:schemeClr val="bg1"/>
                </a:solidFill>
              </a:rPr>
              <a:t>svoje</a:t>
            </a:r>
            <a:r>
              <a:rPr lang="en-US" dirty="0">
                <a:solidFill>
                  <a:schemeClr val="bg1"/>
                </a:solidFill>
              </a:rPr>
              <a:t> </a:t>
            </a:r>
            <a:r>
              <a:rPr lang="en-US" dirty="0" err="1">
                <a:solidFill>
                  <a:schemeClr val="bg1"/>
                </a:solidFill>
              </a:rPr>
              <a:t>književne</a:t>
            </a:r>
            <a:r>
              <a:rPr lang="en-US" dirty="0">
                <a:solidFill>
                  <a:schemeClr val="bg1"/>
                </a:solidFill>
              </a:rPr>
              <a:t> </a:t>
            </a:r>
            <a:r>
              <a:rPr lang="en-US" dirty="0" err="1">
                <a:solidFill>
                  <a:schemeClr val="bg1"/>
                </a:solidFill>
              </a:rPr>
              <a:t>forme</a:t>
            </a:r>
            <a:r>
              <a:rPr lang="en-US" dirty="0">
                <a:solidFill>
                  <a:schemeClr val="bg1"/>
                </a:solidFill>
              </a:rPr>
              <a:t> </a:t>
            </a:r>
            <a:r>
              <a:rPr lang="en-US" dirty="0" err="1">
                <a:solidFill>
                  <a:schemeClr val="bg1"/>
                </a:solidFill>
              </a:rPr>
              <a:t>vrlo</a:t>
            </a:r>
            <a:r>
              <a:rPr lang="en-US" dirty="0">
                <a:solidFill>
                  <a:schemeClr val="bg1"/>
                </a:solidFill>
              </a:rPr>
              <a:t> </a:t>
            </a:r>
            <a:r>
              <a:rPr lang="en-US" dirty="0" err="1">
                <a:solidFill>
                  <a:schemeClr val="bg1"/>
                </a:solidFill>
              </a:rPr>
              <a:t>uspješno</a:t>
            </a:r>
            <a:r>
              <a:rPr lang="en-US" dirty="0">
                <a:solidFill>
                  <a:schemeClr val="bg1"/>
                </a:solidFill>
              </a:rPr>
              <a:t> </a:t>
            </a:r>
            <a:r>
              <a:rPr lang="en-US" dirty="0" err="1">
                <a:solidFill>
                  <a:schemeClr val="bg1"/>
                </a:solidFill>
              </a:rPr>
              <a:t>prikazao</a:t>
            </a:r>
            <a:r>
              <a:rPr lang="en-US" dirty="0">
                <a:solidFill>
                  <a:schemeClr val="bg1"/>
                </a:solidFill>
              </a:rPr>
              <a:t> </a:t>
            </a:r>
            <a:r>
              <a:rPr lang="en-US" dirty="0" err="1">
                <a:solidFill>
                  <a:schemeClr val="bg1"/>
                </a:solidFill>
              </a:rPr>
              <a:t>i</a:t>
            </a:r>
            <a:r>
              <a:rPr lang="en-US" dirty="0">
                <a:solidFill>
                  <a:schemeClr val="bg1"/>
                </a:solidFill>
              </a:rPr>
              <a:t> u </a:t>
            </a:r>
            <a:r>
              <a:rPr lang="en-US" dirty="0" err="1">
                <a:solidFill>
                  <a:schemeClr val="bg1"/>
                </a:solidFill>
              </a:rPr>
              <a:t>medijima</a:t>
            </a:r>
            <a:r>
              <a:rPr lang="en-US" dirty="0">
                <a:solidFill>
                  <a:schemeClr val="bg1"/>
                </a:solidFill>
              </a:rPr>
              <a:t>.</a:t>
            </a:r>
          </a:p>
          <a:p>
            <a:r>
              <a:rPr lang="hr-HR" b="1" dirty="0">
                <a:solidFill>
                  <a:schemeClr val="bg1"/>
                </a:solidFill>
              </a:rPr>
              <a:t>                                            </a:t>
            </a:r>
          </a:p>
          <a:p>
            <a:endParaRPr lang="hr-HR" b="1" dirty="0"/>
          </a:p>
        </p:txBody>
      </p:sp>
      <p:sp>
        <p:nvSpPr>
          <p:cNvPr id="9" name="TekstniOkvir 8">
            <a:extLst>
              <a:ext uri="{FF2B5EF4-FFF2-40B4-BE49-F238E27FC236}">
                <a16:creationId xmlns:a16="http://schemas.microsoft.com/office/drawing/2014/main" id="{E8E9B41A-D62D-4950-AF52-09E68C37E84E}"/>
              </a:ext>
            </a:extLst>
          </p:cNvPr>
          <p:cNvSpPr txBox="1"/>
          <p:nvPr/>
        </p:nvSpPr>
        <p:spPr>
          <a:xfrm>
            <a:off x="191554" y="3245456"/>
            <a:ext cx="7335982" cy="2589940"/>
          </a:xfrm>
          <a:prstGeom prst="rect">
            <a:avLst/>
          </a:prstGeom>
          <a:noFill/>
        </p:spPr>
        <p:txBody>
          <a:bodyPr wrap="square" rtlCol="0">
            <a:spAutoFit/>
          </a:bodyPr>
          <a:lstStyle/>
          <a:p>
            <a:pPr>
              <a:lnSpc>
                <a:spcPct val="110000"/>
              </a:lnSpc>
            </a:pPr>
            <a:r>
              <a:rPr lang="en-US" sz="1800" dirty="0"/>
              <a:t>Ova je </a:t>
            </a:r>
            <a:r>
              <a:rPr lang="en-US" sz="1800" dirty="0" err="1"/>
              <a:t>knjiga</a:t>
            </a:r>
            <a:r>
              <a:rPr lang="en-US" sz="1800" dirty="0"/>
              <a:t> </a:t>
            </a:r>
            <a:r>
              <a:rPr lang="en-US" sz="1800" dirty="0" err="1"/>
              <a:t>pisana</a:t>
            </a:r>
            <a:r>
              <a:rPr lang="en-US" sz="1800" dirty="0"/>
              <a:t> </a:t>
            </a:r>
            <a:r>
              <a:rPr lang="en-US" sz="1800" dirty="0" err="1"/>
              <a:t>razgovornim</a:t>
            </a:r>
            <a:r>
              <a:rPr lang="en-US" sz="1800" dirty="0"/>
              <a:t> </a:t>
            </a:r>
            <a:r>
              <a:rPr lang="en-US" sz="1800" dirty="0" err="1"/>
              <a:t>stilom</a:t>
            </a:r>
            <a:r>
              <a:rPr lang="en-US" sz="1800" dirty="0"/>
              <a:t>. </a:t>
            </a:r>
            <a:r>
              <a:rPr lang="en-US" sz="1800" dirty="0" err="1"/>
              <a:t>Način</a:t>
            </a:r>
            <a:r>
              <a:rPr lang="en-US" sz="1800" dirty="0"/>
              <a:t> </a:t>
            </a:r>
            <a:r>
              <a:rPr lang="en-US" sz="1800" dirty="0" err="1"/>
              <a:t>pisanja</a:t>
            </a:r>
            <a:r>
              <a:rPr lang="en-US" sz="1800" dirty="0"/>
              <a:t> je </a:t>
            </a:r>
            <a:r>
              <a:rPr lang="en-US" sz="1800" dirty="0" err="1"/>
              <a:t>jednostavan</a:t>
            </a:r>
            <a:r>
              <a:rPr lang="en-US" sz="1800" dirty="0"/>
              <a:t>. </a:t>
            </a:r>
            <a:r>
              <a:rPr lang="en-US" sz="1800" dirty="0" err="1"/>
              <a:t>Osobno</a:t>
            </a:r>
            <a:r>
              <a:rPr lang="en-US" sz="1800" dirty="0"/>
              <a:t> mi je </a:t>
            </a:r>
            <a:r>
              <a:rPr lang="en-US" sz="1800" dirty="0" err="1"/>
              <a:t>bilo</a:t>
            </a:r>
            <a:r>
              <a:rPr lang="en-US" sz="1800" dirty="0"/>
              <a:t> </a:t>
            </a:r>
            <a:r>
              <a:rPr lang="en-US" sz="1800" dirty="0" err="1"/>
              <a:t>vrlo</a:t>
            </a:r>
            <a:r>
              <a:rPr lang="en-US" sz="1800" dirty="0"/>
              <a:t> </a:t>
            </a:r>
            <a:r>
              <a:rPr lang="en-US" sz="1800" dirty="0" err="1"/>
              <a:t>zanimljivo</a:t>
            </a:r>
            <a:r>
              <a:rPr lang="en-US" sz="1800" dirty="0"/>
              <a:t> to </a:t>
            </a:r>
            <a:r>
              <a:rPr lang="en-US" sz="1800" dirty="0" err="1"/>
              <a:t>što</a:t>
            </a:r>
            <a:r>
              <a:rPr lang="en-US" sz="1800" dirty="0"/>
              <a:t> je </a:t>
            </a:r>
            <a:r>
              <a:rPr lang="en-US" sz="1800" dirty="0" err="1"/>
              <a:t>pisac</a:t>
            </a:r>
            <a:r>
              <a:rPr lang="en-US" sz="1800" dirty="0"/>
              <a:t> </a:t>
            </a:r>
            <a:r>
              <a:rPr lang="en-US" sz="1800" dirty="0" err="1"/>
              <a:t>pričao</a:t>
            </a:r>
            <a:r>
              <a:rPr lang="en-US" sz="1800" dirty="0"/>
              <a:t> o </a:t>
            </a:r>
            <a:r>
              <a:rPr lang="en-US" sz="1800" dirty="0" err="1"/>
              <a:t>situacijama</a:t>
            </a:r>
            <a:r>
              <a:rPr lang="en-US" sz="1800" dirty="0"/>
              <a:t> </a:t>
            </a:r>
            <a:r>
              <a:rPr lang="en-US" sz="1800" dirty="0" err="1"/>
              <a:t>koje</a:t>
            </a:r>
            <a:r>
              <a:rPr lang="en-US" sz="1800" dirty="0"/>
              <a:t> se </a:t>
            </a:r>
            <a:r>
              <a:rPr lang="en-US" sz="1800" dirty="0" err="1"/>
              <a:t>događaju</a:t>
            </a:r>
            <a:r>
              <a:rPr lang="en-US" sz="1800" dirty="0"/>
              <a:t> u </a:t>
            </a:r>
            <a:r>
              <a:rPr lang="en-US" sz="1800" dirty="0" err="1"/>
              <a:t>svakodnevnom</a:t>
            </a:r>
            <a:r>
              <a:rPr lang="en-US" sz="1800" dirty="0"/>
              <a:t> </a:t>
            </a:r>
            <a:r>
              <a:rPr lang="en-US" sz="1800" dirty="0" err="1"/>
              <a:t>životu</a:t>
            </a:r>
            <a:r>
              <a:rPr lang="en-US" sz="1800" dirty="0"/>
              <a:t>. Na </a:t>
            </a:r>
            <a:r>
              <a:rPr lang="en-US" sz="1800" dirty="0" err="1"/>
              <a:t>zanimljiv</a:t>
            </a:r>
            <a:r>
              <a:rPr lang="en-US" sz="1800" dirty="0"/>
              <a:t> </a:t>
            </a:r>
            <a:r>
              <a:rPr lang="en-US" sz="1800" dirty="0" err="1"/>
              <a:t>način</a:t>
            </a:r>
            <a:r>
              <a:rPr lang="en-US" sz="1800" dirty="0"/>
              <a:t> je </a:t>
            </a:r>
            <a:r>
              <a:rPr lang="en-US" sz="1800" dirty="0" err="1"/>
              <a:t>prikazivao</a:t>
            </a:r>
            <a:r>
              <a:rPr lang="en-US" sz="1800" dirty="0"/>
              <a:t> </a:t>
            </a:r>
            <a:r>
              <a:rPr lang="en-US" sz="1800" dirty="0" err="1"/>
              <a:t>smiješne</a:t>
            </a:r>
            <a:r>
              <a:rPr lang="en-US" sz="1800" dirty="0"/>
              <a:t> </a:t>
            </a:r>
            <a:r>
              <a:rPr lang="en-US" sz="1800" dirty="0" err="1"/>
              <a:t>događaje</a:t>
            </a:r>
            <a:r>
              <a:rPr lang="en-US" sz="1800" dirty="0"/>
              <a:t> u </a:t>
            </a:r>
            <a:r>
              <a:rPr lang="en-US" sz="1800" dirty="0" err="1"/>
              <a:t>obiteljima</a:t>
            </a:r>
            <a:r>
              <a:rPr lang="en-US" sz="1800" dirty="0"/>
              <a:t> </a:t>
            </a:r>
            <a:r>
              <a:rPr lang="en-US" sz="1800" dirty="0" err="1"/>
              <a:t>na</a:t>
            </a:r>
            <a:r>
              <a:rPr lang="en-US" sz="1800" dirty="0"/>
              <a:t> </a:t>
            </a:r>
            <a:r>
              <a:rPr lang="en-US" sz="1800" dirty="0" err="1"/>
              <a:t>koje</a:t>
            </a:r>
            <a:r>
              <a:rPr lang="en-US" sz="1800" dirty="0"/>
              <a:t> </a:t>
            </a:r>
            <a:r>
              <a:rPr lang="en-US" sz="1800" dirty="0" err="1"/>
              <a:t>svi</a:t>
            </a:r>
            <a:r>
              <a:rPr lang="en-US" sz="1800" dirty="0"/>
              <a:t> </a:t>
            </a:r>
            <a:r>
              <a:rPr lang="en-US" sz="1800" dirty="0" err="1"/>
              <a:t>nailazimo</a:t>
            </a:r>
            <a:r>
              <a:rPr lang="en-US" sz="1800" dirty="0"/>
              <a:t>. Bilo mi je </a:t>
            </a:r>
            <a:r>
              <a:rPr lang="en-US" sz="1800" dirty="0" err="1"/>
              <a:t>jako</a:t>
            </a:r>
            <a:r>
              <a:rPr lang="en-US" sz="1800" dirty="0"/>
              <a:t> </a:t>
            </a:r>
            <a:r>
              <a:rPr lang="en-US" sz="1800" dirty="0" err="1"/>
              <a:t>interesantno</a:t>
            </a:r>
            <a:r>
              <a:rPr lang="en-US" sz="1800" dirty="0"/>
              <a:t> </a:t>
            </a:r>
            <a:r>
              <a:rPr lang="en-US" sz="1800" dirty="0" err="1"/>
              <a:t>čitati</a:t>
            </a:r>
            <a:r>
              <a:rPr lang="en-US" sz="1800" dirty="0"/>
              <a:t> </a:t>
            </a:r>
            <a:r>
              <a:rPr lang="en-US" sz="1800" dirty="0" err="1"/>
              <a:t>knjigu</a:t>
            </a:r>
            <a:r>
              <a:rPr lang="en-US" sz="1800" dirty="0"/>
              <a:t> </a:t>
            </a:r>
            <a:r>
              <a:rPr lang="en-US" sz="1800" dirty="0" err="1"/>
              <a:t>jer</a:t>
            </a:r>
            <a:r>
              <a:rPr lang="en-US" sz="1800" dirty="0"/>
              <a:t> je </a:t>
            </a:r>
            <a:r>
              <a:rPr lang="en-US" sz="1800" dirty="0" err="1"/>
              <a:t>lako</a:t>
            </a:r>
            <a:r>
              <a:rPr lang="en-US" sz="1800" dirty="0"/>
              <a:t> </a:t>
            </a:r>
            <a:r>
              <a:rPr lang="en-US" sz="1800" dirty="0" err="1"/>
              <a:t>čitljiva</a:t>
            </a:r>
            <a:r>
              <a:rPr lang="en-US" sz="1800" dirty="0"/>
              <a:t>. </a:t>
            </a:r>
            <a:r>
              <a:rPr lang="en-US" sz="1800" dirty="0" err="1"/>
              <a:t>Pisac</a:t>
            </a:r>
            <a:r>
              <a:rPr lang="en-US" sz="1800" dirty="0"/>
              <a:t> je  </a:t>
            </a:r>
            <a:r>
              <a:rPr lang="en-US" sz="1800" dirty="0" err="1"/>
              <a:t>prič</a:t>
            </a:r>
            <a:r>
              <a:rPr lang="hr-HR" sz="1800" dirty="0"/>
              <a:t>ama</a:t>
            </a:r>
            <a:r>
              <a:rPr lang="en-US" sz="1800" dirty="0"/>
              <a:t> </a:t>
            </a:r>
            <a:r>
              <a:rPr lang="en-US" sz="1800" dirty="0" err="1"/>
              <a:t>opisivao</a:t>
            </a:r>
            <a:r>
              <a:rPr lang="en-US" sz="1800" dirty="0"/>
              <a:t> </a:t>
            </a:r>
            <a:r>
              <a:rPr lang="en-US" sz="1800" dirty="0" err="1"/>
              <a:t>muško</a:t>
            </a:r>
            <a:r>
              <a:rPr lang="en-US" sz="1800" dirty="0"/>
              <a:t> </a:t>
            </a:r>
            <a:r>
              <a:rPr lang="en-US" sz="1800" dirty="0" err="1"/>
              <a:t>ženske</a:t>
            </a:r>
            <a:r>
              <a:rPr lang="en-US" sz="1800" dirty="0"/>
              <a:t> </a:t>
            </a:r>
            <a:r>
              <a:rPr lang="en-US" sz="1800" dirty="0" err="1"/>
              <a:t>odnose</a:t>
            </a:r>
            <a:r>
              <a:rPr lang="en-US" sz="1800" dirty="0"/>
              <a:t>, </a:t>
            </a:r>
            <a:r>
              <a:rPr lang="en-US" sz="1800" dirty="0" err="1"/>
              <a:t>nije</a:t>
            </a:r>
            <a:r>
              <a:rPr lang="en-US" sz="1800" dirty="0"/>
              <a:t> </a:t>
            </a:r>
            <a:r>
              <a:rPr lang="en-US" sz="1800" dirty="0" err="1"/>
              <a:t>podilazio</a:t>
            </a:r>
            <a:r>
              <a:rPr lang="hr-HR" sz="1800" dirty="0"/>
              <a:t> publici i izbjegavao je patetiku. Ovu knjigu bih preporučila svima koji je do sada nisu pročitali.</a:t>
            </a:r>
            <a:endParaRPr lang="en-US" sz="1800" dirty="0"/>
          </a:p>
          <a:p>
            <a:pPr marL="0" indent="0" algn="ctr">
              <a:lnSpc>
                <a:spcPct val="110000"/>
              </a:lnSpc>
              <a:buNone/>
            </a:pPr>
            <a:endParaRPr lang="en-US" sz="1800" dirty="0"/>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1736108117"/>
              </p:ext>
            </p:extLst>
          </p:nvPr>
        </p:nvGraphicFramePr>
        <p:xfrm>
          <a:off x="8149717" y="1953491"/>
          <a:ext cx="3774750" cy="443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10386391" y="6383787"/>
            <a:ext cx="1614055" cy="369332"/>
          </a:xfrm>
          <a:prstGeom prst="rect">
            <a:avLst/>
          </a:prstGeom>
          <a:noFill/>
        </p:spPr>
        <p:txBody>
          <a:bodyPr wrap="square" rtlCol="0">
            <a:spAutoFit/>
          </a:bodyPr>
          <a:lstStyle/>
          <a:p>
            <a:r>
              <a:rPr lang="hr-HR" b="1" dirty="0"/>
              <a:t>Franka Brkić</a:t>
            </a:r>
          </a:p>
        </p:txBody>
      </p:sp>
      <p:pic>
        <p:nvPicPr>
          <p:cNvPr id="8" name="Slika 7">
            <a:extLst>
              <a:ext uri="{FF2B5EF4-FFF2-40B4-BE49-F238E27FC236}">
                <a16:creationId xmlns:a16="http://schemas.microsoft.com/office/drawing/2014/main" id="{750DE701-2644-400B-B435-8ADC000B582A}"/>
              </a:ext>
            </a:extLst>
          </p:cNvPr>
          <p:cNvPicPr>
            <a:picLocks noChangeAspect="1"/>
          </p:cNvPicPr>
          <p:nvPr/>
        </p:nvPicPr>
        <p:blipFill rotWithShape="1">
          <a:blip r:embed="rId7"/>
          <a:srcRect r="-1" b="10636"/>
          <a:stretch/>
        </p:blipFill>
        <p:spPr>
          <a:xfrm>
            <a:off x="175016" y="439603"/>
            <a:ext cx="2094009" cy="1291183"/>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pic>
        <p:nvPicPr>
          <p:cNvPr id="12" name="Slika 11">
            <a:extLst>
              <a:ext uri="{FF2B5EF4-FFF2-40B4-BE49-F238E27FC236}">
                <a16:creationId xmlns:a16="http://schemas.microsoft.com/office/drawing/2014/main" id="{43C67F6F-4726-4D5C-B4C6-C177FAD8BD67}"/>
              </a:ext>
            </a:extLst>
          </p:cNvPr>
          <p:cNvPicPr>
            <a:picLocks noChangeAspect="1"/>
          </p:cNvPicPr>
          <p:nvPr/>
        </p:nvPicPr>
        <p:blipFill>
          <a:blip r:embed="rId8"/>
          <a:stretch>
            <a:fillRect/>
          </a:stretch>
        </p:blipFill>
        <p:spPr>
          <a:xfrm>
            <a:off x="9138278" y="329990"/>
            <a:ext cx="2210895" cy="2915466"/>
          </a:xfrm>
          <a:prstGeom prst="rect">
            <a:avLst/>
          </a:prstGeom>
        </p:spPr>
      </p:pic>
    </p:spTree>
    <p:extLst>
      <p:ext uri="{BB962C8B-B14F-4D97-AF65-F5344CB8AC3E}">
        <p14:creationId xmlns:p14="http://schemas.microsoft.com/office/powerpoint/2010/main" val="44660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6425E7EC-3AE5-4F7C-85E0-8A9C313DF921}"/>
              </a:ext>
            </a:extLst>
          </p:cNvPr>
          <p:cNvSpPr txBox="1"/>
          <p:nvPr/>
        </p:nvSpPr>
        <p:spPr>
          <a:xfrm>
            <a:off x="2124076" y="110499"/>
            <a:ext cx="6467474" cy="3139321"/>
          </a:xfrm>
          <a:prstGeom prst="rect">
            <a:avLst/>
          </a:prstGeom>
          <a:solidFill>
            <a:schemeClr val="bg1">
              <a:lumMod val="75000"/>
            </a:schemeClr>
          </a:solidFill>
        </p:spPr>
        <p:txBody>
          <a:bodyPr wrap="square" rtlCol="0">
            <a:spAutoFit/>
          </a:bodyPr>
          <a:lstStyle/>
          <a:p>
            <a:r>
              <a:rPr lang="hr-HR" b="1" dirty="0">
                <a:solidFill>
                  <a:schemeClr val="bg1"/>
                </a:solidFill>
              </a:rPr>
              <a:t>Arijana Čulina, Bolje se roditi bez one stvari nego bez </a:t>
            </a:r>
            <a:r>
              <a:rPr lang="hr-HR" b="1" dirty="0" err="1">
                <a:solidFill>
                  <a:schemeClr val="bg1"/>
                </a:solidFill>
              </a:rPr>
              <a:t>sriće</a:t>
            </a:r>
            <a:endParaRPr lang="hr-HR" b="1" dirty="0">
              <a:solidFill>
                <a:schemeClr val="bg1"/>
              </a:solidFill>
            </a:endParaRPr>
          </a:p>
          <a:p>
            <a:r>
              <a:rPr lang="hr-HR" dirty="0">
                <a:solidFill>
                  <a:schemeClr val="bg1"/>
                </a:solidFill>
              </a:rPr>
              <a:t>Arijana Čulina (Split, 20.10.1965.) hrvatska je književnica, filmska, televizijska i kazališna glumica. Diplomirala je glumu na Fakultetu dramskih umjetnosti u Beogradu te </a:t>
            </a:r>
            <a:r>
              <a:rPr lang="pl-PL" dirty="0">
                <a:solidFill>
                  <a:schemeClr val="bg1"/>
                </a:solidFill>
              </a:rPr>
              <a:t>je angažirana u splitskom HNK-u više od dvadeset godina. Također je glumila u „Ruži vjetrova”. Autorica je brojnih izdanja- priča, romana i drama poput: </a:t>
            </a:r>
            <a:r>
              <a:rPr lang="hr-HR" dirty="0">
                <a:solidFill>
                  <a:schemeClr val="bg1"/>
                </a:solidFill>
              </a:rPr>
              <a:t>Životinjska posla, Što svaka žena </a:t>
            </a:r>
            <a:r>
              <a:rPr lang="hr-HR" dirty="0" err="1">
                <a:solidFill>
                  <a:schemeClr val="bg1"/>
                </a:solidFill>
              </a:rPr>
              <a:t>triba</a:t>
            </a:r>
            <a:r>
              <a:rPr lang="hr-HR" dirty="0">
                <a:solidFill>
                  <a:schemeClr val="bg1"/>
                </a:solidFill>
              </a:rPr>
              <a:t> znat o </a:t>
            </a:r>
            <a:r>
              <a:rPr lang="hr-HR" dirty="0" err="1">
                <a:solidFill>
                  <a:schemeClr val="bg1"/>
                </a:solidFill>
              </a:rPr>
              <a:t>onin</a:t>
            </a:r>
            <a:r>
              <a:rPr lang="hr-HR" dirty="0">
                <a:solidFill>
                  <a:schemeClr val="bg1"/>
                </a:solidFill>
              </a:rPr>
              <a:t> stvarima, Put-</a:t>
            </a:r>
            <a:r>
              <a:rPr lang="hr-HR" dirty="0" err="1">
                <a:solidFill>
                  <a:schemeClr val="bg1"/>
                </a:solidFill>
              </a:rPr>
              <a:t>ovanja</a:t>
            </a:r>
            <a:r>
              <a:rPr lang="hr-HR" dirty="0">
                <a:solidFill>
                  <a:schemeClr val="bg1"/>
                </a:solidFill>
              </a:rPr>
              <a:t>, lud-</a:t>
            </a:r>
            <a:r>
              <a:rPr lang="hr-HR" dirty="0" err="1">
                <a:solidFill>
                  <a:schemeClr val="bg1"/>
                </a:solidFill>
              </a:rPr>
              <a:t>ovanja</a:t>
            </a:r>
            <a:r>
              <a:rPr lang="hr-HR" dirty="0">
                <a:solidFill>
                  <a:schemeClr val="bg1"/>
                </a:solidFill>
              </a:rPr>
              <a:t> za veliku i malu djecu, </a:t>
            </a:r>
            <a:r>
              <a:rPr lang="hr-HR" dirty="0" err="1">
                <a:solidFill>
                  <a:schemeClr val="bg1"/>
                </a:solidFill>
              </a:rPr>
              <a:t>Dvi</a:t>
            </a:r>
            <a:r>
              <a:rPr lang="hr-HR" dirty="0">
                <a:solidFill>
                  <a:schemeClr val="bg1"/>
                </a:solidFill>
              </a:rPr>
              <a:t>-tri teške drame za </a:t>
            </a:r>
            <a:r>
              <a:rPr lang="hr-HR" dirty="0" err="1">
                <a:solidFill>
                  <a:schemeClr val="bg1"/>
                </a:solidFill>
              </a:rPr>
              <a:t>umrit</a:t>
            </a:r>
            <a:r>
              <a:rPr lang="hr-HR" dirty="0">
                <a:solidFill>
                  <a:schemeClr val="bg1"/>
                </a:solidFill>
              </a:rPr>
              <a:t> od </a:t>
            </a:r>
            <a:r>
              <a:rPr lang="hr-HR" dirty="0" err="1">
                <a:solidFill>
                  <a:schemeClr val="bg1"/>
                </a:solidFill>
              </a:rPr>
              <a:t>smija</a:t>
            </a:r>
            <a:r>
              <a:rPr lang="hr-HR" dirty="0">
                <a:solidFill>
                  <a:schemeClr val="bg1"/>
                </a:solidFill>
              </a:rPr>
              <a:t>, Bolje se rodit bez one stvari nego bez </a:t>
            </a:r>
            <a:r>
              <a:rPr lang="hr-HR" dirty="0" err="1">
                <a:solidFill>
                  <a:schemeClr val="bg1"/>
                </a:solidFill>
              </a:rPr>
              <a:t>sriće</a:t>
            </a:r>
            <a:r>
              <a:rPr lang="hr-HR" dirty="0">
                <a:solidFill>
                  <a:schemeClr val="bg1"/>
                </a:solidFill>
              </a:rPr>
              <a:t>, Za Europu spremni, Kako sam postao faca, Vrline mane Mare Bubamare</a:t>
            </a:r>
          </a:p>
          <a:p>
            <a:endParaRPr lang="hr-HR" b="1" dirty="0"/>
          </a:p>
        </p:txBody>
      </p:sp>
      <p:pic>
        <p:nvPicPr>
          <p:cNvPr id="6" name="Picture 3">
            <a:extLst>
              <a:ext uri="{FF2B5EF4-FFF2-40B4-BE49-F238E27FC236}">
                <a16:creationId xmlns:a16="http://schemas.microsoft.com/office/drawing/2014/main" id="{8014990B-1CD9-4A3E-81FB-1FD792578E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61" y="196224"/>
            <a:ext cx="1379239" cy="2067480"/>
          </a:xfrm>
          <a:prstGeom prst="rect">
            <a:avLst/>
          </a:prstGeom>
        </p:spPr>
      </p:pic>
      <p:pic>
        <p:nvPicPr>
          <p:cNvPr id="7" name="Picture 4">
            <a:extLst>
              <a:ext uri="{FF2B5EF4-FFF2-40B4-BE49-F238E27FC236}">
                <a16:creationId xmlns:a16="http://schemas.microsoft.com/office/drawing/2014/main" id="{1243D4DD-B74B-4935-808B-5649437A9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450" y="196224"/>
            <a:ext cx="2182216" cy="2956551"/>
          </a:xfrm>
          <a:prstGeom prst="rect">
            <a:avLst/>
          </a:prstGeom>
        </p:spPr>
      </p:pic>
      <p:graphicFrame>
        <p:nvGraphicFramePr>
          <p:cNvPr id="8" name="TekstniOkvir 6">
            <a:extLst>
              <a:ext uri="{FF2B5EF4-FFF2-40B4-BE49-F238E27FC236}">
                <a16:creationId xmlns:a16="http://schemas.microsoft.com/office/drawing/2014/main" id="{0A3E27D5-C88A-4368-9F10-6DB013B02DBE}"/>
              </a:ext>
            </a:extLst>
          </p:cNvPr>
          <p:cNvGraphicFramePr/>
          <p:nvPr/>
        </p:nvGraphicFramePr>
        <p:xfrm>
          <a:off x="8149716" y="1818410"/>
          <a:ext cx="3774750" cy="4430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kstniOkvir 8">
            <a:extLst>
              <a:ext uri="{FF2B5EF4-FFF2-40B4-BE49-F238E27FC236}">
                <a16:creationId xmlns:a16="http://schemas.microsoft.com/office/drawing/2014/main" id="{32D22B05-51C7-443E-9FA8-6F6B25393EA9}"/>
              </a:ext>
            </a:extLst>
          </p:cNvPr>
          <p:cNvSpPr txBox="1"/>
          <p:nvPr/>
        </p:nvSpPr>
        <p:spPr>
          <a:xfrm>
            <a:off x="267534" y="3524142"/>
            <a:ext cx="7335982" cy="2585323"/>
          </a:xfrm>
          <a:prstGeom prst="rect">
            <a:avLst/>
          </a:prstGeom>
          <a:noFill/>
        </p:spPr>
        <p:txBody>
          <a:bodyPr wrap="square" rtlCol="0">
            <a:spAutoFit/>
          </a:bodyPr>
          <a:lstStyle/>
          <a:p>
            <a:r>
              <a:rPr lang="hr-HR" i="1" dirty="0"/>
              <a:t>Bolje se rodit bez one stvari nego bez </a:t>
            </a:r>
            <a:r>
              <a:rPr lang="hr-HR" i="1" dirty="0" err="1"/>
              <a:t>sriće</a:t>
            </a:r>
            <a:r>
              <a:rPr lang="hr-HR" dirty="0"/>
              <a:t> meni je jedan od najzanimljivijih izbora za lektiru. Čitanje ovog djela  bilo je jednostavno zbog toga što je pisano razgovornim stilom i čakavskim narječjem pa je sve bilo razumljivo. Tema je svakodnevnica takozvane Goge </a:t>
            </a:r>
            <a:r>
              <a:rPr lang="hr-HR" dirty="0" err="1"/>
              <a:t>Bjondine</a:t>
            </a:r>
            <a:r>
              <a:rPr lang="hr-HR" dirty="0"/>
              <a:t> i njezinih bliskih ljudi. Stvarno sam uživala čitajući je te sam  uz to  i umirala od smijeha. Knjiga je zanimljiva i šaljiva te nije teško pohvatati sadržaj i smisleno je povezana tema s temom. Jako mi je bila zanimljiva,  definitivno bih je ponovno pročitala i preporučila svima koji se s njom još nisu upoznali. </a:t>
            </a:r>
          </a:p>
          <a:p>
            <a:endParaRPr lang="hr-HR" dirty="0"/>
          </a:p>
        </p:txBody>
      </p:sp>
      <p:sp>
        <p:nvSpPr>
          <p:cNvPr id="10" name="TekstniOkvir 9">
            <a:extLst>
              <a:ext uri="{FF2B5EF4-FFF2-40B4-BE49-F238E27FC236}">
                <a16:creationId xmlns:a16="http://schemas.microsoft.com/office/drawing/2014/main" id="{DCC5FF0C-B1CA-4677-A3F9-276C32189B37}"/>
              </a:ext>
            </a:extLst>
          </p:cNvPr>
          <p:cNvSpPr txBox="1"/>
          <p:nvPr/>
        </p:nvSpPr>
        <p:spPr>
          <a:xfrm>
            <a:off x="10386391" y="6383787"/>
            <a:ext cx="1614055" cy="369332"/>
          </a:xfrm>
          <a:prstGeom prst="rect">
            <a:avLst/>
          </a:prstGeom>
          <a:noFill/>
        </p:spPr>
        <p:txBody>
          <a:bodyPr wrap="square" rtlCol="0">
            <a:spAutoFit/>
          </a:bodyPr>
          <a:lstStyle/>
          <a:p>
            <a:r>
              <a:rPr lang="hr-HR" b="1" dirty="0"/>
              <a:t>Petra Botica</a:t>
            </a:r>
          </a:p>
        </p:txBody>
      </p:sp>
    </p:spTree>
    <p:extLst>
      <p:ext uri="{BB962C8B-B14F-4D97-AF65-F5344CB8AC3E}">
        <p14:creationId xmlns:p14="http://schemas.microsoft.com/office/powerpoint/2010/main" val="3449016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33515" y="196224"/>
            <a:ext cx="6031596" cy="3139321"/>
          </a:xfrm>
          <a:prstGeom prst="rect">
            <a:avLst/>
          </a:prstGeom>
          <a:solidFill>
            <a:schemeClr val="bg1">
              <a:lumMod val="75000"/>
            </a:schemeClr>
          </a:solidFill>
        </p:spPr>
        <p:txBody>
          <a:bodyPr wrap="square" rtlCol="0">
            <a:spAutoFit/>
          </a:bodyPr>
          <a:lstStyle/>
          <a:p>
            <a:r>
              <a:rPr lang="hr-HR" b="1" dirty="0">
                <a:solidFill>
                  <a:schemeClr val="bg1"/>
                </a:solidFill>
                <a:latin typeface="+mj-lt"/>
              </a:rPr>
              <a:t>Arijana Čulina, </a:t>
            </a:r>
            <a:r>
              <a:rPr lang="hr-HR" b="1" dirty="0" err="1">
                <a:solidFill>
                  <a:schemeClr val="bg1"/>
                </a:solidFill>
                <a:latin typeface="+mj-lt"/>
              </a:rPr>
              <a:t>Dvi</a:t>
            </a:r>
            <a:r>
              <a:rPr lang="hr-HR" b="1" dirty="0">
                <a:solidFill>
                  <a:schemeClr val="bg1"/>
                </a:solidFill>
                <a:latin typeface="+mj-lt"/>
              </a:rPr>
              <a:t> tri teške drame za </a:t>
            </a:r>
            <a:r>
              <a:rPr lang="hr-HR" b="1" dirty="0" err="1">
                <a:solidFill>
                  <a:schemeClr val="bg1"/>
                </a:solidFill>
                <a:latin typeface="+mj-lt"/>
              </a:rPr>
              <a:t>umrit</a:t>
            </a:r>
            <a:r>
              <a:rPr lang="hr-HR" b="1" dirty="0">
                <a:solidFill>
                  <a:schemeClr val="bg1"/>
                </a:solidFill>
                <a:latin typeface="+mj-lt"/>
              </a:rPr>
              <a:t> od </a:t>
            </a:r>
            <a:r>
              <a:rPr lang="hr-HR" b="1" dirty="0" err="1">
                <a:solidFill>
                  <a:schemeClr val="bg1"/>
                </a:solidFill>
                <a:latin typeface="+mj-lt"/>
              </a:rPr>
              <a:t>smiha</a:t>
            </a:r>
            <a:r>
              <a:rPr lang="hr-HR" dirty="0">
                <a:solidFill>
                  <a:schemeClr val="bg1"/>
                </a:solidFill>
                <a:latin typeface="+mj-lt"/>
              </a:rPr>
              <a:t>  (</a:t>
            </a:r>
            <a:r>
              <a:rPr lang="hr-HR" b="1" dirty="0">
                <a:solidFill>
                  <a:schemeClr val="bg1"/>
                </a:solidFill>
                <a:latin typeface="+mj-lt"/>
              </a:rPr>
              <a:t>Godišnjica)</a:t>
            </a:r>
            <a:r>
              <a:rPr lang="hr-HR" dirty="0">
                <a:solidFill>
                  <a:schemeClr val="bg1"/>
                </a:solidFill>
                <a:latin typeface="+mj-lt"/>
              </a:rPr>
              <a:t>                                                                        </a:t>
            </a:r>
            <a:r>
              <a:rPr lang="hr-HR" sz="1800" dirty="0">
                <a:solidFill>
                  <a:schemeClr val="bg1"/>
                </a:solidFill>
                <a:latin typeface="+mj-lt"/>
                <a:ea typeface="Cambria"/>
              </a:rPr>
              <a:t>Arijana Čulina rođena  je 20. listopada 1965. godine u Splitu. Autorica je brojnih izdanja, priča, romana i drama. Uz to što je književnica još se bavi i glumom u Hrvatskom narodnom kazalištu. Diplomirala  je glumu na Fakultetu dramskih umjetnosti u Beogradu, a odigrala je niz kazališnih uloga u komedijama, dramama i mjuziklima. Kao spisateljica  možda  je najpoznatija po knjizi " Što svaka žena </a:t>
            </a:r>
            <a:r>
              <a:rPr lang="hr-HR" sz="1800" dirty="0" err="1">
                <a:solidFill>
                  <a:schemeClr val="bg1"/>
                </a:solidFill>
                <a:latin typeface="+mj-lt"/>
                <a:ea typeface="Cambria"/>
              </a:rPr>
              <a:t>triba</a:t>
            </a:r>
            <a:r>
              <a:rPr lang="hr-HR" sz="1800" dirty="0">
                <a:solidFill>
                  <a:schemeClr val="bg1"/>
                </a:solidFill>
                <a:latin typeface="+mj-lt"/>
                <a:ea typeface="Cambria"/>
              </a:rPr>
              <a:t> znat o </a:t>
            </a:r>
            <a:r>
              <a:rPr lang="hr-HR" sz="1800" dirty="0" err="1">
                <a:solidFill>
                  <a:schemeClr val="bg1"/>
                </a:solidFill>
                <a:latin typeface="+mj-lt"/>
                <a:ea typeface="Cambria"/>
              </a:rPr>
              <a:t>onin</a:t>
            </a:r>
            <a:r>
              <a:rPr lang="hr-HR" sz="1800" dirty="0">
                <a:solidFill>
                  <a:schemeClr val="bg1"/>
                </a:solidFill>
                <a:latin typeface="+mj-lt"/>
                <a:ea typeface="Cambria"/>
              </a:rPr>
              <a:t> stvarima".</a:t>
            </a:r>
          </a:p>
          <a:p>
            <a:r>
              <a:rPr lang="hr-HR" b="1" dirty="0">
                <a:solidFill>
                  <a:schemeClr val="bg1"/>
                </a:solidFill>
              </a:rPr>
              <a:t> </a:t>
            </a:r>
          </a:p>
          <a:p>
            <a:endParaRPr lang="hr-HR" b="1" dirty="0"/>
          </a:p>
        </p:txBody>
      </p:sp>
      <p:sp>
        <p:nvSpPr>
          <p:cNvPr id="9" name="TekstniOkvir 8">
            <a:extLst>
              <a:ext uri="{FF2B5EF4-FFF2-40B4-BE49-F238E27FC236}">
                <a16:creationId xmlns:a16="http://schemas.microsoft.com/office/drawing/2014/main" id="{E8E9B41A-D62D-4950-AF52-09E68C37E84E}"/>
              </a:ext>
            </a:extLst>
          </p:cNvPr>
          <p:cNvSpPr txBox="1"/>
          <p:nvPr/>
        </p:nvSpPr>
        <p:spPr>
          <a:xfrm>
            <a:off x="267534" y="3826861"/>
            <a:ext cx="7358384" cy="1477328"/>
          </a:xfrm>
          <a:prstGeom prst="rect">
            <a:avLst/>
          </a:prstGeom>
          <a:noFill/>
        </p:spPr>
        <p:txBody>
          <a:bodyPr wrap="square" rtlCol="0">
            <a:spAutoFit/>
          </a:bodyPr>
          <a:lstStyle/>
          <a:p>
            <a:pPr marL="0" indent="0">
              <a:buNone/>
            </a:pPr>
            <a:r>
              <a:rPr lang="hr-HR" sz="1800" dirty="0">
                <a:latin typeface="Cambria"/>
                <a:ea typeface="Cambria"/>
              </a:rPr>
              <a:t>Meni se ovo djelo baš svidjelo jer je potpuno drugačije od knjiga koje sam do sada čitala. Sviđa mi se što sam dobila komediju jer mi se takva vrsta djela najviše sviđa. U ovom je djelu sve ispričano kroz šalu i sve je jednostavno i lako razumljivo. Ovo mi je jedna od boljih knjiga koje sam do sada pročitala i nadam se da će i druge biti više nalik ovoj.</a:t>
            </a:r>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376619771"/>
              </p:ext>
            </p:extLst>
          </p:nvPr>
        </p:nvGraphicFramePr>
        <p:xfrm>
          <a:off x="8181108" y="1981199"/>
          <a:ext cx="3743357" cy="4402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9110865" y="6383787"/>
            <a:ext cx="2889582" cy="369332"/>
          </a:xfrm>
          <a:prstGeom prst="rect">
            <a:avLst/>
          </a:prstGeom>
          <a:noFill/>
        </p:spPr>
        <p:txBody>
          <a:bodyPr wrap="square" rtlCol="0">
            <a:spAutoFit/>
          </a:bodyPr>
          <a:lstStyle/>
          <a:p>
            <a:r>
              <a:rPr lang="hr-HR" b="1" dirty="0"/>
              <a:t>Manuela </a:t>
            </a:r>
            <a:r>
              <a:rPr lang="hr-HR" b="1" dirty="0" err="1"/>
              <a:t>Cifuentes</a:t>
            </a:r>
            <a:r>
              <a:rPr lang="hr-HR" b="1" dirty="0"/>
              <a:t> </a:t>
            </a:r>
            <a:r>
              <a:rPr lang="hr-HR" b="1" dirty="0" err="1"/>
              <a:t>Švigir</a:t>
            </a:r>
            <a:endParaRPr lang="hr-HR" b="1" dirty="0"/>
          </a:p>
        </p:txBody>
      </p:sp>
      <p:pic>
        <p:nvPicPr>
          <p:cNvPr id="8" name="Slika 6" descr="Slika na kojoj se prikazuje osoba, zid, na zatvorenom, ruka&#10;&#10;Opis je automatski generiran">
            <a:extLst>
              <a:ext uri="{FF2B5EF4-FFF2-40B4-BE49-F238E27FC236}">
                <a16:creationId xmlns:a16="http://schemas.microsoft.com/office/drawing/2014/main" id="{2833A4B3-6C38-4003-B572-A99CA0F4EACB}"/>
              </a:ext>
            </a:extLst>
          </p:cNvPr>
          <p:cNvPicPr>
            <a:picLocks noChangeAspect="1"/>
          </p:cNvPicPr>
          <p:nvPr/>
        </p:nvPicPr>
        <p:blipFill>
          <a:blip r:embed="rId7"/>
          <a:stretch>
            <a:fillRect/>
          </a:stretch>
        </p:blipFill>
        <p:spPr>
          <a:xfrm>
            <a:off x="214266" y="455952"/>
            <a:ext cx="1897085" cy="1434070"/>
          </a:xfrm>
          <a:prstGeom prst="rect">
            <a:avLst/>
          </a:prstGeom>
        </p:spPr>
      </p:pic>
      <p:pic>
        <p:nvPicPr>
          <p:cNvPr id="12" name="Slika 5" descr="Slika na kojoj se prikazuje tekst, osoba&#10;&#10;Opis je automatski generiran">
            <a:extLst>
              <a:ext uri="{FF2B5EF4-FFF2-40B4-BE49-F238E27FC236}">
                <a16:creationId xmlns:a16="http://schemas.microsoft.com/office/drawing/2014/main" id="{8AC9609D-AC90-4E38-92EC-E31DE165DFC8}"/>
              </a:ext>
            </a:extLst>
          </p:cNvPr>
          <p:cNvPicPr>
            <a:picLocks noChangeAspect="1"/>
          </p:cNvPicPr>
          <p:nvPr/>
        </p:nvPicPr>
        <p:blipFill rotWithShape="1">
          <a:blip r:embed="rId8"/>
          <a:srcRect l="1835" r="1835"/>
          <a:stretch/>
        </p:blipFill>
        <p:spPr>
          <a:xfrm>
            <a:off x="9110864" y="11771"/>
            <a:ext cx="2195947" cy="3461347"/>
          </a:xfrm>
          <a:prstGeom prst="rect">
            <a:avLst/>
          </a:prstGeom>
        </p:spPr>
      </p:pic>
    </p:spTree>
    <p:extLst>
      <p:ext uri="{BB962C8B-B14F-4D97-AF65-F5344CB8AC3E}">
        <p14:creationId xmlns:p14="http://schemas.microsoft.com/office/powerpoint/2010/main" val="867941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69023" y="196224"/>
            <a:ext cx="5880692" cy="2585323"/>
          </a:xfrm>
          <a:prstGeom prst="rect">
            <a:avLst/>
          </a:prstGeom>
          <a:solidFill>
            <a:schemeClr val="bg1">
              <a:lumMod val="75000"/>
            </a:schemeClr>
          </a:solidFill>
        </p:spPr>
        <p:txBody>
          <a:bodyPr wrap="square" rtlCol="0">
            <a:spAutoFit/>
          </a:bodyPr>
          <a:lstStyle/>
          <a:p>
            <a:r>
              <a:rPr lang="hr-HR" b="1" dirty="0">
                <a:solidFill>
                  <a:schemeClr val="bg1"/>
                </a:solidFill>
              </a:rPr>
              <a:t>Robert Tomović, Bratovština  Labuda </a:t>
            </a:r>
            <a:r>
              <a:rPr lang="hr-HR" b="1" dirty="0" err="1">
                <a:solidFill>
                  <a:schemeClr val="bg1"/>
                </a:solidFill>
              </a:rPr>
              <a:t>Lumbrelaša</a:t>
            </a:r>
            <a:r>
              <a:rPr lang="hr-HR" b="1" dirty="0">
                <a:solidFill>
                  <a:schemeClr val="bg1"/>
                </a:solidFill>
              </a:rPr>
              <a:t>                                                      </a:t>
            </a:r>
            <a:r>
              <a:rPr lang="en-US" dirty="0">
                <a:solidFill>
                  <a:schemeClr val="bg1"/>
                </a:solidFill>
                <a:latin typeface="+mj-lt"/>
              </a:rPr>
              <a:t>Robert </a:t>
            </a:r>
            <a:r>
              <a:rPr lang="en-US" dirty="0" err="1">
                <a:solidFill>
                  <a:schemeClr val="bg1"/>
                </a:solidFill>
                <a:latin typeface="+mj-lt"/>
              </a:rPr>
              <a:t>Tomović</a:t>
            </a:r>
            <a:r>
              <a:rPr lang="en-US" dirty="0">
                <a:solidFill>
                  <a:schemeClr val="bg1"/>
                </a:solidFill>
                <a:latin typeface="+mj-lt"/>
              </a:rPr>
              <a:t>  </a:t>
            </a:r>
            <a:r>
              <a:rPr lang="en-US" dirty="0" err="1">
                <a:solidFill>
                  <a:schemeClr val="bg1"/>
                </a:solidFill>
                <a:latin typeface="+mj-lt"/>
              </a:rPr>
              <a:t>rođen</a:t>
            </a:r>
            <a:r>
              <a:rPr lang="en-US" dirty="0">
                <a:solidFill>
                  <a:schemeClr val="bg1"/>
                </a:solidFill>
                <a:latin typeface="+mj-lt"/>
              </a:rPr>
              <a:t> </a:t>
            </a:r>
            <a:r>
              <a:rPr lang="hr-HR" dirty="0">
                <a:solidFill>
                  <a:schemeClr val="bg1"/>
                </a:solidFill>
                <a:latin typeface="+mj-lt"/>
              </a:rPr>
              <a:t> je </a:t>
            </a:r>
            <a:r>
              <a:rPr lang="en-US" dirty="0">
                <a:solidFill>
                  <a:schemeClr val="bg1"/>
                </a:solidFill>
                <a:latin typeface="+mj-lt"/>
              </a:rPr>
              <a:t>1934.</a:t>
            </a:r>
            <a:r>
              <a:rPr lang="hr-HR" dirty="0">
                <a:solidFill>
                  <a:schemeClr val="bg1"/>
                </a:solidFill>
                <a:latin typeface="+mj-lt"/>
              </a:rPr>
              <a:t> u </a:t>
            </a:r>
            <a:r>
              <a:rPr lang="en-US" dirty="0">
                <a:solidFill>
                  <a:schemeClr val="bg1"/>
                </a:solidFill>
                <a:latin typeface="+mj-lt"/>
              </a:rPr>
              <a:t> </a:t>
            </a:r>
            <a:r>
              <a:rPr lang="en-US" dirty="0" err="1">
                <a:solidFill>
                  <a:schemeClr val="bg1"/>
                </a:solidFill>
                <a:latin typeface="+mj-lt"/>
              </a:rPr>
              <a:t>Korčuli</a:t>
            </a:r>
            <a:r>
              <a:rPr lang="en-US" dirty="0">
                <a:solidFill>
                  <a:schemeClr val="bg1"/>
                </a:solidFill>
                <a:latin typeface="+mj-lt"/>
              </a:rPr>
              <a:t>. </a:t>
            </a:r>
            <a:r>
              <a:rPr lang="en-US" dirty="0" err="1">
                <a:solidFill>
                  <a:schemeClr val="bg1"/>
                </a:solidFill>
                <a:latin typeface="+mj-lt"/>
              </a:rPr>
              <a:t>Ratno</a:t>
            </a:r>
            <a:r>
              <a:rPr lang="en-US" dirty="0">
                <a:solidFill>
                  <a:schemeClr val="bg1"/>
                </a:solidFill>
                <a:latin typeface="+mj-lt"/>
              </a:rPr>
              <a:t> </a:t>
            </a:r>
            <a:r>
              <a:rPr lang="en-US" dirty="0" err="1">
                <a:solidFill>
                  <a:schemeClr val="bg1"/>
                </a:solidFill>
                <a:latin typeface="+mj-lt"/>
              </a:rPr>
              <a:t>djetinstvo</a:t>
            </a:r>
            <a:r>
              <a:rPr lang="en-US" dirty="0">
                <a:solidFill>
                  <a:schemeClr val="bg1"/>
                </a:solidFill>
                <a:latin typeface="+mj-lt"/>
              </a:rPr>
              <a:t> </a:t>
            </a:r>
            <a:r>
              <a:rPr lang="en-US" dirty="0" err="1">
                <a:solidFill>
                  <a:schemeClr val="bg1"/>
                </a:solidFill>
                <a:latin typeface="+mj-lt"/>
              </a:rPr>
              <a:t>provodi</a:t>
            </a:r>
            <a:r>
              <a:rPr lang="en-US" dirty="0">
                <a:solidFill>
                  <a:schemeClr val="bg1"/>
                </a:solidFill>
                <a:latin typeface="+mj-lt"/>
              </a:rPr>
              <a:t> </a:t>
            </a:r>
            <a:r>
              <a:rPr lang="en-US" dirty="0" err="1">
                <a:solidFill>
                  <a:schemeClr val="bg1"/>
                </a:solidFill>
                <a:latin typeface="+mj-lt"/>
              </a:rPr>
              <a:t>na</a:t>
            </a:r>
            <a:r>
              <a:rPr lang="en-US" dirty="0">
                <a:solidFill>
                  <a:schemeClr val="bg1"/>
                </a:solidFill>
                <a:latin typeface="+mj-lt"/>
              </a:rPr>
              <a:t> </a:t>
            </a:r>
            <a:r>
              <a:rPr lang="en-US" dirty="0" err="1">
                <a:solidFill>
                  <a:schemeClr val="bg1"/>
                </a:solidFill>
                <a:latin typeface="+mj-lt"/>
              </a:rPr>
              <a:t>otoku</a:t>
            </a:r>
            <a:r>
              <a:rPr lang="en-US" dirty="0">
                <a:solidFill>
                  <a:schemeClr val="bg1"/>
                </a:solidFill>
                <a:latin typeface="+mj-lt"/>
              </a:rPr>
              <a:t> a </a:t>
            </a:r>
            <a:r>
              <a:rPr lang="en-US" dirty="0" err="1">
                <a:solidFill>
                  <a:schemeClr val="bg1"/>
                </a:solidFill>
                <a:latin typeface="+mj-lt"/>
              </a:rPr>
              <a:t>nakon</a:t>
            </a:r>
            <a:r>
              <a:rPr lang="en-US" dirty="0">
                <a:solidFill>
                  <a:schemeClr val="bg1"/>
                </a:solidFill>
                <a:latin typeface="+mj-lt"/>
              </a:rPr>
              <a:t> toga </a:t>
            </a:r>
            <a:r>
              <a:rPr lang="hr-HR" dirty="0">
                <a:solidFill>
                  <a:schemeClr val="bg1"/>
                </a:solidFill>
                <a:latin typeface="+mj-lt"/>
              </a:rPr>
              <a:t>             odlazi </a:t>
            </a:r>
            <a:r>
              <a:rPr lang="en-US" dirty="0">
                <a:solidFill>
                  <a:schemeClr val="bg1"/>
                </a:solidFill>
                <a:latin typeface="+mj-lt"/>
              </a:rPr>
              <a:t> u Split </a:t>
            </a:r>
            <a:r>
              <a:rPr lang="en-US" dirty="0" err="1">
                <a:solidFill>
                  <a:schemeClr val="bg1"/>
                </a:solidFill>
                <a:latin typeface="+mj-lt"/>
              </a:rPr>
              <a:t>na</a:t>
            </a:r>
            <a:r>
              <a:rPr lang="en-US" dirty="0">
                <a:solidFill>
                  <a:schemeClr val="bg1"/>
                </a:solidFill>
                <a:latin typeface="+mj-lt"/>
              </a:rPr>
              <a:t> </a:t>
            </a:r>
            <a:r>
              <a:rPr lang="en-US" dirty="0" err="1">
                <a:solidFill>
                  <a:schemeClr val="bg1"/>
                </a:solidFill>
                <a:latin typeface="+mj-lt"/>
              </a:rPr>
              <a:t>školovanje</a:t>
            </a:r>
            <a:r>
              <a:rPr lang="en-US" dirty="0">
                <a:solidFill>
                  <a:schemeClr val="bg1"/>
                </a:solidFill>
                <a:latin typeface="+mj-lt"/>
              </a:rPr>
              <a:t>. 1968.  </a:t>
            </a:r>
            <a:r>
              <a:rPr lang="en-US" dirty="0" err="1">
                <a:solidFill>
                  <a:schemeClr val="bg1"/>
                </a:solidFill>
                <a:latin typeface="+mj-lt"/>
              </a:rPr>
              <a:t>objavio</a:t>
            </a:r>
            <a:r>
              <a:rPr lang="en-US" dirty="0">
                <a:solidFill>
                  <a:schemeClr val="bg1"/>
                </a:solidFill>
                <a:latin typeface="+mj-lt"/>
              </a:rPr>
              <a:t> je </a:t>
            </a:r>
            <a:r>
              <a:rPr lang="en-US" dirty="0" err="1">
                <a:solidFill>
                  <a:schemeClr val="bg1"/>
                </a:solidFill>
                <a:latin typeface="+mj-lt"/>
              </a:rPr>
              <a:t>svoj</a:t>
            </a:r>
            <a:r>
              <a:rPr lang="en-US" dirty="0">
                <a:solidFill>
                  <a:schemeClr val="bg1"/>
                </a:solidFill>
                <a:latin typeface="+mj-lt"/>
              </a:rPr>
              <a:t> </a:t>
            </a:r>
            <a:r>
              <a:rPr lang="en-US" dirty="0" err="1">
                <a:solidFill>
                  <a:schemeClr val="bg1"/>
                </a:solidFill>
                <a:latin typeface="+mj-lt"/>
              </a:rPr>
              <a:t>prvi</a:t>
            </a:r>
            <a:r>
              <a:rPr lang="en-US" dirty="0">
                <a:solidFill>
                  <a:schemeClr val="bg1"/>
                </a:solidFill>
                <a:latin typeface="+mj-lt"/>
              </a:rPr>
              <a:t> roman </a:t>
            </a:r>
            <a:r>
              <a:rPr lang="en-US" i="1" dirty="0" err="1">
                <a:solidFill>
                  <a:schemeClr val="bg1"/>
                </a:solidFill>
                <a:latin typeface="+mj-lt"/>
              </a:rPr>
              <a:t>Jednog</a:t>
            </a:r>
            <a:r>
              <a:rPr lang="en-US" i="1" dirty="0">
                <a:solidFill>
                  <a:schemeClr val="bg1"/>
                </a:solidFill>
                <a:latin typeface="+mj-lt"/>
              </a:rPr>
              <a:t> dana</a:t>
            </a:r>
            <a:r>
              <a:rPr lang="en-US" dirty="0">
                <a:solidFill>
                  <a:schemeClr val="bg1"/>
                </a:solidFill>
                <a:latin typeface="+mj-lt"/>
              </a:rPr>
              <a:t> </a:t>
            </a:r>
            <a:r>
              <a:rPr lang="en-US" dirty="0" err="1">
                <a:solidFill>
                  <a:schemeClr val="bg1"/>
                </a:solidFill>
                <a:latin typeface="+mj-lt"/>
              </a:rPr>
              <a:t>ili</a:t>
            </a:r>
            <a:r>
              <a:rPr lang="en-US" dirty="0">
                <a:solidFill>
                  <a:schemeClr val="bg1"/>
                </a:solidFill>
                <a:latin typeface="+mj-lt"/>
              </a:rPr>
              <a:t> </a:t>
            </a:r>
            <a:r>
              <a:rPr lang="en-US" i="1" dirty="0" err="1">
                <a:solidFill>
                  <a:schemeClr val="bg1"/>
                </a:solidFill>
                <a:latin typeface="+mj-lt"/>
              </a:rPr>
              <a:t>Neš</a:t>
            </a:r>
            <a:r>
              <a:rPr lang="hr-HR" i="1" dirty="0">
                <a:solidFill>
                  <a:schemeClr val="bg1"/>
                </a:solidFill>
                <a:latin typeface="+mj-lt"/>
              </a:rPr>
              <a:t>to</a:t>
            </a:r>
            <a:r>
              <a:rPr lang="en-US" i="1" dirty="0">
                <a:solidFill>
                  <a:schemeClr val="bg1"/>
                </a:solidFill>
                <a:latin typeface="+mj-lt"/>
              </a:rPr>
              <a:t> </a:t>
            </a:r>
            <a:r>
              <a:rPr lang="en-US" i="1" dirty="0" err="1">
                <a:solidFill>
                  <a:schemeClr val="bg1"/>
                </a:solidFill>
                <a:latin typeface="+mj-lt"/>
              </a:rPr>
              <a:t>kasnij</a:t>
            </a:r>
            <a:r>
              <a:rPr lang="hr-HR" i="1" dirty="0">
                <a:solidFill>
                  <a:schemeClr val="bg1"/>
                </a:solidFill>
                <a:latin typeface="+mj-lt"/>
              </a:rPr>
              <a:t>e</a:t>
            </a:r>
            <a:r>
              <a:rPr lang="en-US" dirty="0">
                <a:solidFill>
                  <a:schemeClr val="bg1"/>
                </a:solidFill>
                <a:latin typeface="+mj-lt"/>
              </a:rPr>
              <a:t>Roman </a:t>
            </a:r>
            <a:r>
              <a:rPr lang="en-US" dirty="0" err="1">
                <a:solidFill>
                  <a:schemeClr val="bg1"/>
                </a:solidFill>
                <a:latin typeface="+mj-lt"/>
              </a:rPr>
              <a:t>Bratovština</a:t>
            </a:r>
            <a:r>
              <a:rPr lang="en-US" dirty="0">
                <a:solidFill>
                  <a:schemeClr val="bg1"/>
                </a:solidFill>
                <a:latin typeface="+mj-lt"/>
              </a:rPr>
              <a:t> </a:t>
            </a:r>
            <a:r>
              <a:rPr lang="en-US" dirty="0" err="1">
                <a:solidFill>
                  <a:schemeClr val="bg1"/>
                </a:solidFill>
                <a:latin typeface="+mj-lt"/>
              </a:rPr>
              <a:t>Labuda</a:t>
            </a:r>
            <a:r>
              <a:rPr lang="en-US" dirty="0">
                <a:solidFill>
                  <a:schemeClr val="bg1"/>
                </a:solidFill>
                <a:latin typeface="+mj-lt"/>
              </a:rPr>
              <a:t> </a:t>
            </a:r>
            <a:r>
              <a:rPr lang="en-US" dirty="0" err="1">
                <a:solidFill>
                  <a:schemeClr val="bg1"/>
                </a:solidFill>
                <a:latin typeface="+mj-lt"/>
              </a:rPr>
              <a:t>Lumbrel</a:t>
            </a:r>
            <a:r>
              <a:rPr lang="hr-HR" dirty="0">
                <a:solidFill>
                  <a:schemeClr val="bg1"/>
                </a:solidFill>
                <a:latin typeface="+mj-lt"/>
              </a:rPr>
              <a:t>a</a:t>
            </a:r>
            <a:r>
              <a:rPr lang="en-US" dirty="0" err="1">
                <a:solidFill>
                  <a:schemeClr val="bg1"/>
                </a:solidFill>
                <a:latin typeface="+mj-lt"/>
              </a:rPr>
              <a:t>ša</a:t>
            </a:r>
            <a:r>
              <a:rPr lang="hr-HR" dirty="0">
                <a:solidFill>
                  <a:schemeClr val="bg1"/>
                </a:solidFill>
                <a:latin typeface="+mj-lt"/>
              </a:rPr>
              <a:t> </a:t>
            </a:r>
            <a:r>
              <a:rPr lang="en-US" dirty="0">
                <a:solidFill>
                  <a:schemeClr val="bg1"/>
                </a:solidFill>
                <a:latin typeface="+mj-lt"/>
              </a:rPr>
              <a:t> </a:t>
            </a:r>
            <a:r>
              <a:rPr lang="en-US" dirty="0" err="1">
                <a:solidFill>
                  <a:schemeClr val="bg1"/>
                </a:solidFill>
                <a:latin typeface="+mj-lt"/>
              </a:rPr>
              <a:t>njegovo</a:t>
            </a:r>
            <a:r>
              <a:rPr lang="en-US" dirty="0">
                <a:solidFill>
                  <a:schemeClr val="bg1"/>
                </a:solidFill>
                <a:latin typeface="+mj-lt"/>
              </a:rPr>
              <a:t> </a:t>
            </a:r>
            <a:r>
              <a:rPr lang="hr-HR" dirty="0">
                <a:solidFill>
                  <a:schemeClr val="bg1"/>
                </a:solidFill>
                <a:latin typeface="+mj-lt"/>
              </a:rPr>
              <a:t> je</a:t>
            </a:r>
            <a:r>
              <a:rPr lang="en-US" dirty="0">
                <a:solidFill>
                  <a:schemeClr val="bg1"/>
                </a:solidFill>
                <a:latin typeface="+mj-lt"/>
              </a:rPr>
              <a:t>  </a:t>
            </a:r>
            <a:r>
              <a:rPr lang="hr-HR" dirty="0">
                <a:solidFill>
                  <a:schemeClr val="bg1"/>
                </a:solidFill>
                <a:latin typeface="+mj-lt"/>
              </a:rPr>
              <a:t>                          </a:t>
            </a:r>
            <a:r>
              <a:rPr lang="en-US" dirty="0" err="1">
                <a:solidFill>
                  <a:schemeClr val="bg1"/>
                </a:solidFill>
                <a:latin typeface="+mj-lt"/>
              </a:rPr>
              <a:t>najambicijoznije</a:t>
            </a:r>
            <a:r>
              <a:rPr lang="en-US" dirty="0">
                <a:solidFill>
                  <a:schemeClr val="bg1"/>
                </a:solidFill>
                <a:latin typeface="+mj-lt"/>
              </a:rPr>
              <a:t> </a:t>
            </a:r>
            <a:r>
              <a:rPr lang="en-US" dirty="0" err="1">
                <a:solidFill>
                  <a:schemeClr val="bg1"/>
                </a:solidFill>
                <a:latin typeface="+mj-lt"/>
              </a:rPr>
              <a:t>djelo</a:t>
            </a:r>
            <a:r>
              <a:rPr lang="en-US" dirty="0">
                <a:solidFill>
                  <a:schemeClr val="bg1"/>
                </a:solidFill>
                <a:latin typeface="+mj-lt"/>
              </a:rPr>
              <a:t> </a:t>
            </a:r>
            <a:r>
              <a:rPr lang="en-US" dirty="0" err="1">
                <a:solidFill>
                  <a:schemeClr val="bg1"/>
                </a:solidFill>
                <a:latin typeface="+mj-lt"/>
              </a:rPr>
              <a:t>koje</a:t>
            </a:r>
            <a:r>
              <a:rPr lang="en-US" dirty="0">
                <a:solidFill>
                  <a:schemeClr val="bg1"/>
                </a:solidFill>
                <a:latin typeface="+mj-lt"/>
              </a:rPr>
              <a:t> je do sad </a:t>
            </a:r>
            <a:r>
              <a:rPr lang="en-US" dirty="0" err="1">
                <a:solidFill>
                  <a:schemeClr val="bg1"/>
                </a:solidFill>
                <a:latin typeface="+mj-lt"/>
              </a:rPr>
              <a:t>napisao</a:t>
            </a:r>
            <a:r>
              <a:rPr lang="en-US" dirty="0">
                <a:solidFill>
                  <a:schemeClr val="bg1"/>
                </a:solidFill>
                <a:latin typeface="+mj-lt"/>
              </a:rPr>
              <a:t>. Danas je dramaturg Radio-</a:t>
            </a:r>
            <a:r>
              <a:rPr lang="en-US" dirty="0" err="1">
                <a:solidFill>
                  <a:schemeClr val="bg1"/>
                </a:solidFill>
                <a:latin typeface="+mj-lt"/>
              </a:rPr>
              <a:t>Zagreba</a:t>
            </a:r>
            <a:r>
              <a:rPr lang="en-US" dirty="0">
                <a:solidFill>
                  <a:schemeClr val="bg1"/>
                </a:solidFill>
                <a:latin typeface="+mj-lt"/>
              </a:rPr>
              <a:t>.</a:t>
            </a:r>
            <a:endParaRPr lang="en-US" dirty="0">
              <a:solidFill>
                <a:schemeClr val="bg1"/>
              </a:solidFill>
              <a:latin typeface="+mj-lt"/>
              <a:ea typeface="+mn-lt"/>
              <a:cs typeface="+mn-lt"/>
            </a:endParaRPr>
          </a:p>
          <a:p>
            <a:endParaRPr lang="hr-HR" b="1" dirty="0"/>
          </a:p>
        </p:txBody>
      </p:sp>
      <p:sp>
        <p:nvSpPr>
          <p:cNvPr id="9" name="TekstniOkvir 8">
            <a:extLst>
              <a:ext uri="{FF2B5EF4-FFF2-40B4-BE49-F238E27FC236}">
                <a16:creationId xmlns:a16="http://schemas.microsoft.com/office/drawing/2014/main" id="{E8E9B41A-D62D-4950-AF52-09E68C37E84E}"/>
              </a:ext>
            </a:extLst>
          </p:cNvPr>
          <p:cNvSpPr txBox="1"/>
          <p:nvPr/>
        </p:nvSpPr>
        <p:spPr>
          <a:xfrm>
            <a:off x="191554" y="3245456"/>
            <a:ext cx="7335982" cy="2512996"/>
          </a:xfrm>
          <a:prstGeom prst="rect">
            <a:avLst/>
          </a:prstGeom>
          <a:noFill/>
        </p:spPr>
        <p:txBody>
          <a:bodyPr wrap="square" rtlCol="0">
            <a:spAutoFit/>
          </a:bodyPr>
          <a:lstStyle/>
          <a:p>
            <a:pPr>
              <a:lnSpc>
                <a:spcPct val="110000"/>
              </a:lnSpc>
            </a:pPr>
            <a:r>
              <a:rPr lang="hr-HR" dirty="0">
                <a:latin typeface="Tw Cen MT" panose="020B0602020104020603" pitchFamily="34" charset="-18"/>
                <a:cs typeface="Calibri"/>
              </a:rPr>
              <a:t>Ovaj mi se</a:t>
            </a:r>
            <a:r>
              <a:rPr lang="en-US" sz="1800" dirty="0">
                <a:latin typeface="Tw Cen MT" panose="020B0602020104020603" pitchFamily="34" charset="-18"/>
                <a:cs typeface="Calibri"/>
              </a:rPr>
              <a:t> roman </a:t>
            </a:r>
            <a:r>
              <a:rPr lang="en-US" sz="1800" dirty="0" err="1">
                <a:latin typeface="Tw Cen MT" panose="020B0602020104020603" pitchFamily="34" charset="-18"/>
                <a:cs typeface="Calibri"/>
              </a:rPr>
              <a:t>jako</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svidio</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jer</a:t>
            </a:r>
            <a:r>
              <a:rPr lang="en-US" sz="1800" dirty="0">
                <a:latin typeface="Tw Cen MT" panose="020B0602020104020603" pitchFamily="34" charset="-18"/>
                <a:cs typeface="Calibri"/>
              </a:rPr>
              <a:t> se </a:t>
            </a:r>
            <a:r>
              <a:rPr lang="en-US" sz="1800" dirty="0" err="1">
                <a:latin typeface="Tw Cen MT" panose="020B0602020104020603" pitchFamily="34" charset="-18"/>
                <a:cs typeface="Calibri"/>
              </a:rPr>
              <a:t>radnja</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događa</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na</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našem</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otoku</a:t>
            </a:r>
            <a:r>
              <a:rPr lang="en-US" sz="1800" dirty="0">
                <a:latin typeface="Tw Cen MT" panose="020B0602020104020603" pitchFamily="34" charset="-18"/>
                <a:cs typeface="Calibri"/>
              </a:rPr>
              <a:t>. Bilo mi je </a:t>
            </a:r>
            <a:r>
              <a:rPr lang="en-US" sz="1800" dirty="0" err="1">
                <a:latin typeface="Tw Cen MT" panose="020B0602020104020603" pitchFamily="34" charset="-18"/>
                <a:cs typeface="Calibri"/>
              </a:rPr>
              <a:t>zanimljivo</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čitati</a:t>
            </a:r>
            <a:r>
              <a:rPr lang="en-US" sz="1800" dirty="0">
                <a:latin typeface="Tw Cen MT" panose="020B0602020104020603" pitchFamily="34" charset="-18"/>
                <a:cs typeface="Calibri"/>
              </a:rPr>
              <a:t> o </a:t>
            </a:r>
            <a:r>
              <a:rPr lang="en-US" sz="1800" dirty="0" err="1">
                <a:latin typeface="Tw Cen MT" panose="020B0602020104020603" pitchFamily="34" charset="-18"/>
                <a:cs typeface="Calibri"/>
              </a:rPr>
              <a:t>prošlosti</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našeg</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otoka</a:t>
            </a:r>
            <a:r>
              <a:rPr lang="hr-HR" dirty="0">
                <a:latin typeface="Tw Cen MT" panose="020B0602020104020603" pitchFamily="34" charset="-18"/>
                <a:cs typeface="Calibri"/>
              </a:rPr>
              <a:t>. B</a:t>
            </a:r>
            <a:r>
              <a:rPr lang="en-US" sz="1800" dirty="0" err="1">
                <a:latin typeface="Tw Cen MT" panose="020B0602020104020603" pitchFamily="34" charset="-18"/>
                <a:cs typeface="Calibri"/>
              </a:rPr>
              <a:t>ilo</a:t>
            </a:r>
            <a:r>
              <a:rPr lang="en-US" sz="1800" dirty="0">
                <a:latin typeface="Tw Cen MT" panose="020B0602020104020603" pitchFamily="34" charset="-18"/>
                <a:cs typeface="Calibri"/>
              </a:rPr>
              <a:t> mi je </a:t>
            </a:r>
            <a:r>
              <a:rPr lang="en-US" sz="1800" dirty="0" err="1">
                <a:latin typeface="Tw Cen MT" panose="020B0602020104020603" pitchFamily="34" charset="-18"/>
                <a:cs typeface="Calibri"/>
              </a:rPr>
              <a:t>smiješno</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kako</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su</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dečki</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prije</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zavodili</a:t>
            </a:r>
            <a:r>
              <a:rPr lang="en-US" sz="1800" dirty="0">
                <a:latin typeface="Tw Cen MT" panose="020B0602020104020603" pitchFamily="34" charset="-18"/>
                <a:cs typeface="Calibri"/>
              </a:rPr>
              <a:t> cure. </a:t>
            </a:r>
            <a:r>
              <a:rPr lang="en-US" sz="1800" dirty="0" err="1">
                <a:latin typeface="Tw Cen MT" panose="020B0602020104020603" pitchFamily="34" charset="-18"/>
                <a:cs typeface="Calibri"/>
              </a:rPr>
              <a:t>Zamiljivo</a:t>
            </a:r>
            <a:r>
              <a:rPr lang="en-US" sz="1800" dirty="0">
                <a:latin typeface="Tw Cen MT" panose="020B0602020104020603" pitchFamily="34" charset="-18"/>
                <a:cs typeface="Calibri"/>
              </a:rPr>
              <a:t> mi je </a:t>
            </a:r>
            <a:r>
              <a:rPr lang="en-US" sz="1800" dirty="0" err="1">
                <a:latin typeface="Tw Cen MT" panose="020B0602020104020603" pitchFamily="34" charset="-18"/>
                <a:cs typeface="Calibri"/>
              </a:rPr>
              <a:t>što</a:t>
            </a:r>
            <a:r>
              <a:rPr lang="en-US" sz="1800" dirty="0">
                <a:latin typeface="Tw Cen MT" panose="020B0602020104020603" pitchFamily="34" charset="-18"/>
                <a:cs typeface="Calibri"/>
              </a:rPr>
              <a:t> se </a:t>
            </a:r>
            <a:r>
              <a:rPr lang="en-US" sz="1800" dirty="0" err="1">
                <a:latin typeface="Tw Cen MT" panose="020B0602020104020603" pitchFamily="34" charset="-18"/>
                <a:cs typeface="Calibri"/>
              </a:rPr>
              <a:t>kroz</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cijelo</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djelo</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likovi</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koriste</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latinskim</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riječima</a:t>
            </a:r>
            <a:r>
              <a:rPr lang="en-US" sz="1800" dirty="0">
                <a:latin typeface="Tw Cen MT" panose="020B0602020104020603" pitchFamily="34" charset="-18"/>
                <a:cs typeface="Calibri"/>
              </a:rPr>
              <a:t>. T</a:t>
            </a:r>
            <a:r>
              <a:rPr lang="hr-HR" sz="1800" dirty="0" err="1">
                <a:latin typeface="Tw Cen MT" panose="020B0602020104020603" pitchFamily="34" charset="-18"/>
                <a:cs typeface="Calibri"/>
              </a:rPr>
              <a:t>ije</a:t>
            </a:r>
            <a:r>
              <a:rPr lang="en-US" sz="1800" dirty="0" err="1">
                <a:latin typeface="Tw Cen MT" panose="020B0602020104020603" pitchFamily="34" charset="-18"/>
                <a:cs typeface="Calibri"/>
              </a:rPr>
              <a:t>kom</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čitanja</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nisam</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izgubila</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koncentraciju</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nitu</a:t>
            </a:r>
            <a:r>
              <a:rPr lang="en-US" sz="1800" dirty="0">
                <a:latin typeface="Tw Cen MT" panose="020B0602020104020603" pitchFamily="34" charset="-18"/>
                <a:cs typeface="Calibri"/>
              </a:rPr>
              <a:t> u </a:t>
            </a:r>
            <a:r>
              <a:rPr lang="en-US" sz="1800" dirty="0" err="1">
                <a:latin typeface="Tw Cen MT" panose="020B0602020104020603" pitchFamily="34" charset="-18"/>
                <a:cs typeface="Calibri"/>
              </a:rPr>
              <a:t>jednom</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trenutku</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Mislim</a:t>
            </a:r>
            <a:r>
              <a:rPr lang="en-US" sz="1800" dirty="0">
                <a:latin typeface="Tw Cen MT" panose="020B0602020104020603" pitchFamily="34" charset="-18"/>
                <a:cs typeface="Calibri"/>
              </a:rPr>
              <a:t> da je </a:t>
            </a:r>
            <a:r>
              <a:rPr lang="en-US" sz="1800" dirty="0" err="1">
                <a:latin typeface="Tw Cen MT" panose="020B0602020104020603" pitchFamily="34" charset="-18"/>
                <a:cs typeface="Calibri"/>
              </a:rPr>
              <a:t>ovo</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jedno</a:t>
            </a:r>
            <a:r>
              <a:rPr lang="en-US" sz="1800" dirty="0">
                <a:latin typeface="Tw Cen MT" panose="020B0602020104020603" pitchFamily="34" charset="-18"/>
                <a:cs typeface="Calibri"/>
              </a:rPr>
              <a:t> od </a:t>
            </a:r>
            <a:r>
              <a:rPr lang="en-US" sz="1800" dirty="0" err="1">
                <a:latin typeface="Tw Cen MT" panose="020B0602020104020603" pitchFamily="34" charset="-18"/>
                <a:cs typeface="Calibri"/>
              </a:rPr>
              <a:t>najboljih</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romana</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koje</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sam</a:t>
            </a:r>
            <a:r>
              <a:rPr lang="en-US" sz="1800" dirty="0">
                <a:latin typeface="Tw Cen MT" panose="020B0602020104020603" pitchFamily="34" charset="-18"/>
                <a:cs typeface="Calibri"/>
              </a:rPr>
              <a:t> do </a:t>
            </a:r>
            <a:r>
              <a:rPr lang="en-US" sz="1800" dirty="0" err="1">
                <a:latin typeface="Tw Cen MT" panose="020B0602020104020603" pitchFamily="34" charset="-18"/>
                <a:cs typeface="Calibri"/>
              </a:rPr>
              <a:t>sada</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pročitala</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jer</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nikad</a:t>
            </a:r>
            <a:r>
              <a:rPr lang="en-US" sz="1800" dirty="0">
                <a:latin typeface="Tw Cen MT" panose="020B0602020104020603" pitchFamily="34" charset="-18"/>
                <a:cs typeface="Calibri"/>
              </a:rPr>
              <a:t> do sad </a:t>
            </a:r>
            <a:r>
              <a:rPr lang="en-US" sz="1800" dirty="0" err="1">
                <a:latin typeface="Tw Cen MT" panose="020B0602020104020603" pitchFamily="34" charset="-18"/>
                <a:cs typeface="Calibri"/>
              </a:rPr>
              <a:t>nisam</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čitala</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puno</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djela</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koja</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su</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vezana</a:t>
            </a:r>
            <a:r>
              <a:rPr lang="en-US" sz="1800" dirty="0">
                <a:latin typeface="Tw Cen MT" panose="020B0602020104020603" pitchFamily="34" charset="-18"/>
                <a:cs typeface="Calibri"/>
              </a:rPr>
              <a:t> za </a:t>
            </a:r>
            <a:r>
              <a:rPr lang="en-US" sz="1800" dirty="0" err="1">
                <a:latin typeface="Tw Cen MT" panose="020B0602020104020603" pitchFamily="34" charset="-18"/>
                <a:cs typeface="Calibri"/>
              </a:rPr>
              <a:t>naš</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otok</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Definitivno</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ću</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pročitati</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još</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neko</a:t>
            </a:r>
            <a:r>
              <a:rPr lang="en-US" sz="1800" dirty="0">
                <a:latin typeface="Tw Cen MT" panose="020B0602020104020603" pitchFamily="34" charset="-18"/>
                <a:cs typeface="Calibri"/>
              </a:rPr>
              <a:t> </a:t>
            </a:r>
            <a:r>
              <a:rPr lang="en-US" sz="1800" dirty="0" err="1">
                <a:latin typeface="Tw Cen MT" panose="020B0602020104020603" pitchFamily="34" charset="-18"/>
                <a:cs typeface="Calibri"/>
              </a:rPr>
              <a:t>djelo</a:t>
            </a:r>
            <a:r>
              <a:rPr lang="en-US" sz="1800" dirty="0">
                <a:latin typeface="Tw Cen MT" panose="020B0602020104020603" pitchFamily="34" charset="-18"/>
                <a:cs typeface="Calibri"/>
              </a:rPr>
              <a:t> Roberta </a:t>
            </a:r>
            <a:r>
              <a:rPr lang="en-US" sz="1800" dirty="0" err="1">
                <a:latin typeface="Tw Cen MT" panose="020B0602020104020603" pitchFamily="34" charset="-18"/>
                <a:cs typeface="Calibri"/>
              </a:rPr>
              <a:t>Tomovića</a:t>
            </a:r>
            <a:r>
              <a:rPr lang="en-US" sz="1800" dirty="0">
                <a:latin typeface="Tw Cen MT" panose="020B0602020104020603" pitchFamily="34" charset="-18"/>
                <a:cs typeface="Calibri"/>
              </a:rPr>
              <a:t>.</a:t>
            </a:r>
          </a:p>
          <a:p>
            <a:pPr marL="0" indent="0" algn="ctr">
              <a:lnSpc>
                <a:spcPct val="110000"/>
              </a:lnSpc>
              <a:buNone/>
            </a:pPr>
            <a:endParaRPr lang="en-US" sz="1800" dirty="0"/>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2440750022"/>
              </p:ext>
            </p:extLst>
          </p:nvPr>
        </p:nvGraphicFramePr>
        <p:xfrm>
          <a:off x="8149716" y="1953491"/>
          <a:ext cx="3774750" cy="443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10386391" y="6383787"/>
            <a:ext cx="1614055" cy="369332"/>
          </a:xfrm>
          <a:prstGeom prst="rect">
            <a:avLst/>
          </a:prstGeom>
          <a:noFill/>
        </p:spPr>
        <p:txBody>
          <a:bodyPr wrap="square" rtlCol="0">
            <a:spAutoFit/>
          </a:bodyPr>
          <a:lstStyle/>
          <a:p>
            <a:r>
              <a:rPr lang="hr-HR" b="1" dirty="0"/>
              <a:t>Anita </a:t>
            </a:r>
            <a:r>
              <a:rPr lang="hr-HR" b="1" dirty="0" err="1"/>
              <a:t>Marelić</a:t>
            </a:r>
            <a:endParaRPr lang="hr-HR" b="1" dirty="0"/>
          </a:p>
        </p:txBody>
      </p:sp>
      <p:pic>
        <p:nvPicPr>
          <p:cNvPr id="1026" name="Picture 2" descr="Bratovština Labuda Lumbrelaša - Robert Tomović - 15 kn">
            <a:extLst>
              <a:ext uri="{FF2B5EF4-FFF2-40B4-BE49-F238E27FC236}">
                <a16:creationId xmlns:a16="http://schemas.microsoft.com/office/drawing/2014/main" id="{DDC573BD-765D-49F9-8223-EBE77388FD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3178" y="374111"/>
            <a:ext cx="164782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407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E7817A14-06E5-4907-AF62-95E6CB0F2FCE}"/>
              </a:ext>
            </a:extLst>
          </p:cNvPr>
          <p:cNvSpPr txBox="1"/>
          <p:nvPr/>
        </p:nvSpPr>
        <p:spPr>
          <a:xfrm>
            <a:off x="2269023" y="196224"/>
            <a:ext cx="5880692" cy="2031325"/>
          </a:xfrm>
          <a:prstGeom prst="rect">
            <a:avLst/>
          </a:prstGeom>
          <a:solidFill>
            <a:schemeClr val="bg1">
              <a:lumMod val="75000"/>
            </a:schemeClr>
          </a:solidFill>
        </p:spPr>
        <p:txBody>
          <a:bodyPr wrap="square" rtlCol="0">
            <a:spAutoFit/>
          </a:bodyPr>
          <a:lstStyle/>
          <a:p>
            <a:pPr lvl="0"/>
            <a:r>
              <a:rPr lang="hr-HR" b="1" dirty="0">
                <a:solidFill>
                  <a:schemeClr val="bg1"/>
                </a:solidFill>
              </a:rPr>
              <a:t>Robert Tomović, Bratovština  Labuda </a:t>
            </a:r>
            <a:r>
              <a:rPr lang="hr-HR" b="1" dirty="0" err="1">
                <a:solidFill>
                  <a:schemeClr val="bg1"/>
                </a:solidFill>
              </a:rPr>
              <a:t>Lumbrelaša</a:t>
            </a:r>
            <a:r>
              <a:rPr lang="hr-HR" b="1" dirty="0">
                <a:solidFill>
                  <a:schemeClr val="bg1"/>
                </a:solidFill>
              </a:rPr>
              <a:t>                  </a:t>
            </a:r>
            <a:r>
              <a:rPr lang="hr-HR" dirty="0">
                <a:solidFill>
                  <a:schemeClr val="bg1"/>
                </a:solidFill>
              </a:rPr>
              <a:t>Robert Tomović hrvatski je pisac rođen u Korčuli 7. veljače 1934. Pohađao je Filozofski fakultet u Zagrebu te je </a:t>
            </a:r>
            <a:r>
              <a:rPr lang="pl-PL" dirty="0">
                <a:solidFill>
                  <a:schemeClr val="bg1"/>
                </a:solidFill>
              </a:rPr>
              <a:t>radio kao urednik Literarno-dramske redakcije Radio Zagreba. </a:t>
            </a:r>
          </a:p>
          <a:p>
            <a:pPr lvl="0"/>
            <a:r>
              <a:rPr lang="fi-FI" dirty="0">
                <a:solidFill>
                  <a:schemeClr val="bg1"/>
                </a:solidFill>
              </a:rPr>
              <a:t>U književnosti se javio potkraj 1950-ih</a:t>
            </a:r>
            <a:r>
              <a:rPr lang="hr-HR" dirty="0">
                <a:solidFill>
                  <a:schemeClr val="bg1"/>
                </a:solidFill>
              </a:rPr>
              <a:t> esejima o A. B. Šimiću i B. Brechtu te književnim i filozofskim prikazima i kritikama.</a:t>
            </a:r>
          </a:p>
          <a:p>
            <a:r>
              <a:rPr lang="hr-HR" b="1" dirty="0"/>
              <a:t>           </a:t>
            </a:r>
          </a:p>
        </p:txBody>
      </p:sp>
      <p:sp>
        <p:nvSpPr>
          <p:cNvPr id="9" name="TekstniOkvir 8">
            <a:extLst>
              <a:ext uri="{FF2B5EF4-FFF2-40B4-BE49-F238E27FC236}">
                <a16:creationId xmlns:a16="http://schemas.microsoft.com/office/drawing/2014/main" id="{E8E9B41A-D62D-4950-AF52-09E68C37E84E}"/>
              </a:ext>
            </a:extLst>
          </p:cNvPr>
          <p:cNvSpPr txBox="1"/>
          <p:nvPr/>
        </p:nvSpPr>
        <p:spPr>
          <a:xfrm>
            <a:off x="267534" y="3931256"/>
            <a:ext cx="7335982" cy="1200329"/>
          </a:xfrm>
          <a:prstGeom prst="rect">
            <a:avLst/>
          </a:prstGeom>
          <a:noFill/>
        </p:spPr>
        <p:txBody>
          <a:bodyPr wrap="square" rtlCol="0">
            <a:spAutoFit/>
          </a:bodyPr>
          <a:lstStyle/>
          <a:p>
            <a:pPr lvl="0"/>
            <a:r>
              <a:rPr lang="hr-HR" sz="1800" dirty="0"/>
              <a:t>Moj dojam o djelu  vrlo je pozitivan. Sviđa mi se to što je napisano na dijalektu pa mi je bilo zanimljivije čitati. U knjizi mi se još svidio i humor koji knjiga posjeduje. Zanimljiva je tematika koja je vezana uz Korčulu i korčulanski lokalitet.</a:t>
            </a:r>
          </a:p>
        </p:txBody>
      </p:sp>
      <p:graphicFrame>
        <p:nvGraphicFramePr>
          <p:cNvPr id="21" name="TekstniOkvir 6">
            <a:extLst>
              <a:ext uri="{FF2B5EF4-FFF2-40B4-BE49-F238E27FC236}">
                <a16:creationId xmlns:a16="http://schemas.microsoft.com/office/drawing/2014/main" id="{9F0A9F32-BA1A-4290-873C-063876C56A4C}"/>
              </a:ext>
            </a:extLst>
          </p:cNvPr>
          <p:cNvGraphicFramePr/>
          <p:nvPr>
            <p:extLst>
              <p:ext uri="{D42A27DB-BD31-4B8C-83A1-F6EECF244321}">
                <p14:modId xmlns:p14="http://schemas.microsoft.com/office/powerpoint/2010/main" val="357717106"/>
              </p:ext>
            </p:extLst>
          </p:nvPr>
        </p:nvGraphicFramePr>
        <p:xfrm>
          <a:off x="8149716" y="1953491"/>
          <a:ext cx="3774750" cy="443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kstniOkvir 19">
            <a:extLst>
              <a:ext uri="{FF2B5EF4-FFF2-40B4-BE49-F238E27FC236}">
                <a16:creationId xmlns:a16="http://schemas.microsoft.com/office/drawing/2014/main" id="{AB0226A5-89AB-40BF-AB31-87EE7005D598}"/>
              </a:ext>
            </a:extLst>
          </p:cNvPr>
          <p:cNvSpPr txBox="1"/>
          <p:nvPr/>
        </p:nvSpPr>
        <p:spPr>
          <a:xfrm>
            <a:off x="10386391" y="6383787"/>
            <a:ext cx="1614055" cy="369332"/>
          </a:xfrm>
          <a:prstGeom prst="rect">
            <a:avLst/>
          </a:prstGeom>
          <a:noFill/>
        </p:spPr>
        <p:txBody>
          <a:bodyPr wrap="square" rtlCol="0">
            <a:spAutoFit/>
          </a:bodyPr>
          <a:lstStyle/>
          <a:p>
            <a:r>
              <a:rPr lang="hr-HR" b="1" dirty="0"/>
              <a:t>Marko Filippi</a:t>
            </a:r>
          </a:p>
        </p:txBody>
      </p:sp>
      <p:pic>
        <p:nvPicPr>
          <p:cNvPr id="1026" name="Picture 2" descr="Bratovština Labuda Lumbrelaša - Robert Tomović - 15 kn">
            <a:extLst>
              <a:ext uri="{FF2B5EF4-FFF2-40B4-BE49-F238E27FC236}">
                <a16:creationId xmlns:a16="http://schemas.microsoft.com/office/drawing/2014/main" id="{DDC573BD-765D-49F9-8223-EBE77388FD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3178" y="374111"/>
            <a:ext cx="164782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831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Kapljica">
  <a:themeElements>
    <a:clrScheme name="Topla plava">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apljic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ljic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TM04033925[[fn=Kapljica]]</Template>
  <TotalTime>799</TotalTime>
  <Words>5848</Words>
  <Application>Microsoft Office PowerPoint</Application>
  <PresentationFormat>Široki zaslon</PresentationFormat>
  <Paragraphs>217</Paragraphs>
  <Slides>23</Slides>
  <Notes>0</Notes>
  <HiddenSlides>0</HiddenSlides>
  <MMClips>0</MMClips>
  <ScaleCrop>false</ScaleCrop>
  <HeadingPairs>
    <vt:vector size="8" baseType="variant">
      <vt:variant>
        <vt:lpstr>Korišteni fontovi</vt:lpstr>
      </vt:variant>
      <vt:variant>
        <vt:i4>8</vt:i4>
      </vt:variant>
      <vt:variant>
        <vt:lpstr>Tema</vt:lpstr>
      </vt:variant>
      <vt:variant>
        <vt:i4>1</vt:i4>
      </vt:variant>
      <vt:variant>
        <vt:lpstr>Uloženi OLE poslužitelji</vt:lpstr>
      </vt:variant>
      <vt:variant>
        <vt:i4>1</vt:i4>
      </vt:variant>
      <vt:variant>
        <vt:lpstr>Naslovi slajdova</vt:lpstr>
      </vt:variant>
      <vt:variant>
        <vt:i4>23</vt:i4>
      </vt:variant>
    </vt:vector>
  </HeadingPairs>
  <TitlesOfParts>
    <vt:vector size="33" baseType="lpstr">
      <vt:lpstr>Arial</vt:lpstr>
      <vt:lpstr>Arial Nova Light</vt:lpstr>
      <vt:lpstr>Calibri</vt:lpstr>
      <vt:lpstr>Cambria</vt:lpstr>
      <vt:lpstr>Times New Roman</vt:lpstr>
      <vt:lpstr>Tw Cen MT</vt:lpstr>
      <vt:lpstr>Tw Cen MT (naslovi)</vt:lpstr>
      <vt:lpstr>Wingdings</vt:lpstr>
      <vt:lpstr>Kapljica</vt:lpstr>
      <vt:lpstr>Presentation</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Smijeh je lijek</dc:title>
  <dc:creator>Maja Šestanović</dc:creator>
  <cp:lastModifiedBy>Maja Šestanović</cp:lastModifiedBy>
  <cp:revision>33</cp:revision>
  <dcterms:created xsi:type="dcterms:W3CDTF">2021-11-09T04:57:38Z</dcterms:created>
  <dcterms:modified xsi:type="dcterms:W3CDTF">2021-11-16T10:40:53Z</dcterms:modified>
</cp:coreProperties>
</file>